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gif" ContentType="image/gi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8" r:id="rId2"/>
    <p:sldId id="313" r:id="rId3"/>
    <p:sldId id="283" r:id="rId4"/>
    <p:sldId id="284" r:id="rId5"/>
    <p:sldId id="285" r:id="rId6"/>
    <p:sldId id="286" r:id="rId7"/>
    <p:sldId id="314" r:id="rId8"/>
    <p:sldId id="315" r:id="rId9"/>
    <p:sldId id="316" r:id="rId10"/>
    <p:sldId id="317" r:id="rId11"/>
    <p:sldId id="319" r:id="rId12"/>
    <p:sldId id="320" r:id="rId13"/>
    <p:sldId id="321" r:id="rId14"/>
    <p:sldId id="318" r:id="rId15"/>
    <p:sldId id="325" r:id="rId16"/>
    <p:sldId id="330" r:id="rId17"/>
    <p:sldId id="326" r:id="rId18"/>
    <p:sldId id="329" r:id="rId19"/>
    <p:sldId id="343" r:id="rId20"/>
    <p:sldId id="344" r:id="rId21"/>
    <p:sldId id="345" r:id="rId22"/>
    <p:sldId id="346" r:id="rId23"/>
    <p:sldId id="347" r:id="rId24"/>
    <p:sldId id="348" r:id="rId25"/>
    <p:sldId id="350" r:id="rId26"/>
    <p:sldId id="349" r:id="rId27"/>
    <p:sldId id="322" r:id="rId28"/>
    <p:sldId id="324" r:id="rId29"/>
    <p:sldId id="331" r:id="rId30"/>
    <p:sldId id="369" r:id="rId31"/>
    <p:sldId id="340" r:id="rId32"/>
    <p:sldId id="367" r:id="rId33"/>
    <p:sldId id="368" r:id="rId34"/>
    <p:sldId id="342" r:id="rId35"/>
    <p:sldId id="341" r:id="rId36"/>
    <p:sldId id="332" r:id="rId37"/>
    <p:sldId id="351" r:id="rId38"/>
    <p:sldId id="357" r:id="rId39"/>
    <p:sldId id="353" r:id="rId40"/>
    <p:sldId id="358" r:id="rId41"/>
    <p:sldId id="333" r:id="rId42"/>
    <p:sldId id="354" r:id="rId43"/>
    <p:sldId id="355" r:id="rId44"/>
    <p:sldId id="356" r:id="rId45"/>
    <p:sldId id="334" r:id="rId46"/>
    <p:sldId id="359" r:id="rId47"/>
    <p:sldId id="360" r:id="rId48"/>
    <p:sldId id="335" r:id="rId49"/>
    <p:sldId id="361" r:id="rId50"/>
    <p:sldId id="362" r:id="rId51"/>
    <p:sldId id="363" r:id="rId52"/>
    <p:sldId id="364" r:id="rId53"/>
    <p:sldId id="365" r:id="rId54"/>
    <p:sldId id="327" r:id="rId55"/>
    <p:sldId id="328" r:id="rId56"/>
    <p:sldId id="366" r:id="rId57"/>
  </p:sldIdLst>
  <p:sldSz cx="10333038" cy="7021513"/>
  <p:notesSz cx="6888163" cy="10020300"/>
  <p:defaultTextStyle>
    <a:defPPr>
      <a:defRPr lang="fr-FR"/>
    </a:defPPr>
    <a:lvl1pPr marL="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1pPr>
    <a:lvl2pPr marL="50095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2pPr>
    <a:lvl3pPr marL="100190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3pPr>
    <a:lvl4pPr marL="150286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4pPr>
    <a:lvl5pPr marL="2003816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5pPr>
    <a:lvl6pPr marL="2504770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6pPr>
    <a:lvl7pPr marL="3005724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7pPr>
    <a:lvl8pPr marL="3506678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8pPr>
    <a:lvl9pPr marL="4007632" algn="l" defTabSz="1001908" rtl="0" eaLnBrk="1" latinLnBrk="0" hangingPunct="1">
      <a:defRPr sz="20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99" autoAdjust="0"/>
    <p:restoredTop sz="93500" autoAdjust="0"/>
  </p:normalViewPr>
  <p:slideViewPr>
    <p:cSldViewPr>
      <p:cViewPr varScale="1">
        <p:scale>
          <a:sx n="68" d="100"/>
          <a:sy n="68" d="100"/>
        </p:scale>
        <p:origin x="-888" y="-102"/>
      </p:cViewPr>
      <p:guideLst>
        <p:guide orient="horz" pos="2212"/>
        <p:guide pos="32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352367" y="2165586"/>
            <a:ext cx="8134632" cy="1505074"/>
          </a:xfr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2012913" y="3963223"/>
            <a:ext cx="6699108" cy="1794387"/>
          </a:xfrm>
        </p:spPr>
        <p:txBody>
          <a:bodyPr/>
          <a:lstStyle>
            <a:lvl1pPr marL="0" indent="0" algn="ctr">
              <a:buNone/>
              <a:defRPr>
                <a:solidFill>
                  <a:srgbClr val="002060"/>
                </a:solidFill>
              </a:defRPr>
            </a:lvl1pPr>
            <a:lvl2pPr marL="500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019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02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038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5047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0057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5066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0076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 smtClean="0"/>
              <a:t>Cliquez pour modifier le style des sous-titres du masque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9" name="Connecteur droit 8"/>
          <p:cNvCxnSpPr/>
          <p:nvPr userDrawn="1"/>
        </p:nvCxnSpPr>
        <p:spPr>
          <a:xfrm rot="10800000">
            <a:off x="144018" y="631976"/>
            <a:ext cx="955900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 userDrawn="1"/>
        </p:nvCxnSpPr>
        <p:spPr>
          <a:xfrm rot="10800000">
            <a:off x="214449" y="702189"/>
            <a:ext cx="956058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 userDrawn="1"/>
        </p:nvCxnSpPr>
        <p:spPr>
          <a:xfrm rot="5400000">
            <a:off x="-2776624" y="3437033"/>
            <a:ext cx="6487788" cy="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 userDrawn="1"/>
        </p:nvCxnSpPr>
        <p:spPr>
          <a:xfrm rot="5400000">
            <a:off x="-2784174" y="3414190"/>
            <a:ext cx="6828376" cy="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/>
          <p:cNvCxnSpPr/>
          <p:nvPr userDrawn="1"/>
        </p:nvCxnSpPr>
        <p:spPr>
          <a:xfrm rot="5400000">
            <a:off x="-2791823" y="3681050"/>
            <a:ext cx="6680925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 descr="Logo France Floorball L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8708913" y="140477"/>
            <a:ext cx="850094" cy="105321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364F-D730-4184-B75D-9F0EC0C6D62A}" type="datetimeFigureOut">
              <a:rPr lang="fr-FR" smtClean="0"/>
              <a:pPr/>
              <a:t>21/06/2011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7491452" y="281188"/>
            <a:ext cx="2324934" cy="5991041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516652" y="281188"/>
            <a:ext cx="6802583" cy="5991041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364F-D730-4184-B75D-9F0EC0C6D62A}" type="datetimeFigureOut">
              <a:rPr lang="fr-FR" smtClean="0"/>
              <a:pPr/>
              <a:t>21/06/2011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2855" y="133737"/>
            <a:ext cx="8564064" cy="501750"/>
          </a:xfrm>
        </p:spPr>
        <p:txBody>
          <a:bodyPr>
            <a:noAutofit/>
          </a:bodyPr>
          <a:lstStyle>
            <a:lvl1pPr algn="l">
              <a:defRPr sz="3100" b="1">
                <a:solidFill>
                  <a:srgbClr val="002060"/>
                </a:solidFill>
                <a:latin typeface="+mn-lt"/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6" y="930386"/>
            <a:ext cx="9845957" cy="5603089"/>
          </a:xfrm>
        </p:spPr>
        <p:txBody>
          <a:bodyPr>
            <a:normAutofit/>
          </a:bodyPr>
          <a:lstStyle>
            <a:lvl1pPr>
              <a:buFontTx/>
              <a:buBlip>
                <a:blip r:embed="rId2"/>
              </a:buBlip>
              <a:defRPr sz="2600">
                <a:solidFill>
                  <a:srgbClr val="002060"/>
                </a:solidFill>
              </a:defRPr>
            </a:lvl1pPr>
            <a:lvl2pPr>
              <a:buFont typeface="Arial" pitchFamily="34" charset="0"/>
              <a:buChar char="•"/>
              <a:defRPr sz="2200">
                <a:solidFill>
                  <a:srgbClr val="002060"/>
                </a:solidFill>
              </a:defRPr>
            </a:lvl2pPr>
            <a:lvl3pPr>
              <a:buFont typeface="Arial" pitchFamily="34" charset="0"/>
              <a:buChar char="•"/>
              <a:defRPr sz="2000">
                <a:solidFill>
                  <a:srgbClr val="002060"/>
                </a:solidFill>
              </a:defRPr>
            </a:lvl3pPr>
            <a:lvl4pPr>
              <a:buFont typeface="Arial" pitchFamily="34" charset="0"/>
              <a:buChar char="•"/>
              <a:defRPr sz="1800">
                <a:solidFill>
                  <a:srgbClr val="002060"/>
                </a:solidFill>
              </a:defRPr>
            </a:lvl4pPr>
            <a:lvl5pPr>
              <a:buFont typeface="Arial" pitchFamily="34" charset="0"/>
              <a:buChar char="•"/>
              <a:defRPr sz="1800">
                <a:solidFill>
                  <a:srgbClr val="002060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72738" y="6601996"/>
            <a:ext cx="9650587" cy="373830"/>
          </a:xfrm>
        </p:spPr>
        <p:txBody>
          <a:bodyPr/>
          <a:lstStyle>
            <a:lvl1pPr algn="l">
              <a:defRPr sz="1300" b="1">
                <a:solidFill>
                  <a:srgbClr val="002060"/>
                </a:solidFill>
              </a:defRPr>
            </a:lvl1pPr>
          </a:lstStyle>
          <a:p>
            <a:r>
              <a:rPr lang="fr-FR" dirty="0" smtClean="0"/>
              <a:t>Fédération Française de Floorball				www.francefloorball.com</a:t>
            </a:r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  <p:cxnSp>
        <p:nvCxnSpPr>
          <p:cNvPr id="9" name="Connecteur droit 8"/>
          <p:cNvCxnSpPr/>
          <p:nvPr userDrawn="1"/>
        </p:nvCxnSpPr>
        <p:spPr>
          <a:xfrm rot="10800000">
            <a:off x="0" y="709210"/>
            <a:ext cx="9560582" cy="0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 userDrawn="1"/>
        </p:nvCxnSpPr>
        <p:spPr>
          <a:xfrm rot="10800000">
            <a:off x="244115" y="782935"/>
            <a:ext cx="9560582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 userDrawn="1"/>
        </p:nvCxnSpPr>
        <p:spPr>
          <a:xfrm rot="10800000">
            <a:off x="-41260" y="856661"/>
            <a:ext cx="956058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Image 13" descr="Logo France Floorball Lo.jp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9585713" y="96348"/>
            <a:ext cx="602348" cy="746271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Connecteur droit 6"/>
          <p:cNvCxnSpPr/>
          <p:nvPr userDrawn="1"/>
        </p:nvCxnSpPr>
        <p:spPr>
          <a:xfrm rot="5400000">
            <a:off x="-3045926" y="3437033"/>
            <a:ext cx="6487788" cy="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Connecteur droit 7"/>
          <p:cNvCxnSpPr/>
          <p:nvPr userDrawn="1"/>
        </p:nvCxnSpPr>
        <p:spPr>
          <a:xfrm rot="5400000">
            <a:off x="-3053476" y="3414190"/>
            <a:ext cx="6828376" cy="1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 userDrawn="1"/>
        </p:nvCxnSpPr>
        <p:spPr>
          <a:xfrm rot="5400000">
            <a:off x="-3061125" y="3681050"/>
            <a:ext cx="6680925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 userDrawn="1"/>
        </p:nvCxnSpPr>
        <p:spPr>
          <a:xfrm rot="10800000">
            <a:off x="286457" y="273883"/>
            <a:ext cx="8984518" cy="7024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 userDrawn="1"/>
        </p:nvCxnSpPr>
        <p:spPr>
          <a:xfrm rot="10800000">
            <a:off x="4" y="351120"/>
            <a:ext cx="9559005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 userDrawn="1"/>
        </p:nvCxnSpPr>
        <p:spPr>
          <a:xfrm rot="10800000">
            <a:off x="-41260" y="421333"/>
            <a:ext cx="9560582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age 12" descr="Logo France Floorball Lo.jp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791131" y="110618"/>
            <a:ext cx="415949" cy="521359"/>
          </a:xfrm>
          <a:prstGeom prst="rect">
            <a:avLst/>
          </a:prstGeom>
        </p:spPr>
      </p:pic>
      <p:sp>
        <p:nvSpPr>
          <p:cNvPr id="14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72738" y="6601996"/>
            <a:ext cx="9650587" cy="373830"/>
          </a:xfrm>
        </p:spPr>
        <p:txBody>
          <a:bodyPr/>
          <a:lstStyle>
            <a:lvl1pPr algn="l">
              <a:defRPr sz="1300" b="1">
                <a:solidFill>
                  <a:srgbClr val="002060"/>
                </a:solidFill>
              </a:defRPr>
            </a:lvl1pPr>
          </a:lstStyle>
          <a:p>
            <a:r>
              <a:rPr lang="fr-FR" dirty="0" smtClean="0"/>
              <a:t>Fédération Française de Floorball				www.francefloorball.com</a:t>
            </a:r>
            <a:endParaRPr lang="fr-FR" dirty="0"/>
          </a:p>
        </p:txBody>
      </p:sp>
      <p:sp>
        <p:nvSpPr>
          <p:cNvPr id="15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64586" y="6607202"/>
            <a:ext cx="528341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 dirty="0"/>
          </a:p>
        </p:txBody>
      </p:sp>
      <p:sp>
        <p:nvSpPr>
          <p:cNvPr id="17" name="Espace réservé du contenu 2"/>
          <p:cNvSpPr>
            <a:spLocks noGrp="1"/>
          </p:cNvSpPr>
          <p:nvPr>
            <p:ph idx="1"/>
          </p:nvPr>
        </p:nvSpPr>
        <p:spPr>
          <a:xfrm>
            <a:off x="702024" y="1966045"/>
            <a:ext cx="9346789" cy="4567430"/>
          </a:xfrm>
        </p:spPr>
        <p:txBody>
          <a:bodyPr>
            <a:normAutofit/>
          </a:bodyPr>
          <a:lstStyle>
            <a:lvl1pPr>
              <a:buFontTx/>
              <a:buBlip>
                <a:blip r:embed="rId3"/>
              </a:buBlip>
              <a:defRPr sz="2600">
                <a:solidFill>
                  <a:srgbClr val="002060"/>
                </a:solidFill>
              </a:defRPr>
            </a:lvl1pPr>
            <a:lvl2pPr>
              <a:buFontTx/>
              <a:buBlip>
                <a:blip r:embed="rId3"/>
              </a:buBlip>
              <a:defRPr sz="2200">
                <a:solidFill>
                  <a:srgbClr val="002060"/>
                </a:solidFill>
              </a:defRPr>
            </a:lvl2pPr>
            <a:lvl3pPr>
              <a:buFontTx/>
              <a:buBlip>
                <a:blip r:embed="rId3"/>
              </a:buBlip>
              <a:defRPr sz="2000">
                <a:solidFill>
                  <a:srgbClr val="002060"/>
                </a:solidFill>
              </a:defRPr>
            </a:lvl3pPr>
            <a:lvl4pPr>
              <a:buFontTx/>
              <a:buBlip>
                <a:blip r:embed="rId3"/>
              </a:buBlip>
              <a:defRPr sz="1800">
                <a:solidFill>
                  <a:srgbClr val="002060"/>
                </a:solidFill>
              </a:defRPr>
            </a:lvl4pPr>
            <a:lvl5pPr>
              <a:buFontTx/>
              <a:buBlip>
                <a:blip r:embed="rId3"/>
              </a:buBlip>
              <a:defRPr sz="1800">
                <a:solidFill>
                  <a:srgbClr val="002060"/>
                </a:solidFill>
              </a:defRPr>
            </a:lvl5pPr>
          </a:lstStyle>
          <a:p>
            <a:pPr lvl="0"/>
            <a:r>
              <a:rPr lang="fr-FR" dirty="0" smtClean="0"/>
              <a:t>Cliquez pour modifier les styles du texte du masque</a:t>
            </a:r>
          </a:p>
          <a:p>
            <a:pPr lvl="1"/>
            <a:r>
              <a:rPr lang="fr-FR" dirty="0" smtClean="0"/>
              <a:t>Deuxième niveau</a:t>
            </a:r>
          </a:p>
          <a:p>
            <a:pPr lvl="2"/>
            <a:r>
              <a:rPr lang="fr-FR" dirty="0" smtClean="0"/>
              <a:t>Troisième niveau</a:t>
            </a:r>
          </a:p>
          <a:p>
            <a:pPr lvl="3"/>
            <a:r>
              <a:rPr lang="fr-FR" dirty="0" smtClean="0"/>
              <a:t>Quatrième niveau</a:t>
            </a:r>
          </a:p>
          <a:p>
            <a:pPr lvl="4"/>
            <a:r>
              <a:rPr lang="fr-FR" dirty="0" smtClean="0"/>
              <a:t>Cinquième niveau</a:t>
            </a:r>
            <a:endParaRPr lang="fr-FR" dirty="0"/>
          </a:p>
        </p:txBody>
      </p:sp>
      <p:sp>
        <p:nvSpPr>
          <p:cNvPr id="18" name="Titre 1"/>
          <p:cNvSpPr>
            <a:spLocks noGrp="1"/>
          </p:cNvSpPr>
          <p:nvPr>
            <p:ph type="ctrTitle"/>
          </p:nvPr>
        </p:nvSpPr>
        <p:spPr>
          <a:xfrm>
            <a:off x="1352367" y="1614974"/>
            <a:ext cx="8134632" cy="1505074"/>
          </a:xfrm>
        </p:spPr>
        <p:txBody>
          <a:bodyPr/>
          <a:lstStyle>
            <a:lvl1pPr>
              <a:defRPr b="1">
                <a:solidFill>
                  <a:srgbClr val="002060"/>
                </a:solidFill>
              </a:defRPr>
            </a:lvl1pPr>
          </a:lstStyle>
          <a:p>
            <a:r>
              <a:rPr lang="fr-FR" dirty="0" smtClean="0"/>
              <a:t>Cliquez pour modifier le style du titre</a:t>
            </a:r>
            <a:endParaRPr lang="fr-FR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516652" y="1638354"/>
            <a:ext cx="4563758" cy="463387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252628" y="1638354"/>
            <a:ext cx="4563758" cy="4633874"/>
          </a:xfrm>
        </p:spPr>
        <p:txBody>
          <a:bodyPr/>
          <a:lstStyle>
            <a:lvl1pPr>
              <a:defRPr sz="31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364F-D730-4184-B75D-9F0EC0C6D62A}" type="datetimeFigureOut">
              <a:rPr lang="fr-FR" smtClean="0"/>
              <a:pPr/>
              <a:t>21/06/2011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6653" y="1571714"/>
            <a:ext cx="4565553" cy="655016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0954" indent="0">
              <a:buNone/>
              <a:defRPr sz="2200" b="1"/>
            </a:lvl2pPr>
            <a:lvl3pPr marL="1001908" indent="0">
              <a:buNone/>
              <a:defRPr sz="2000" b="1"/>
            </a:lvl3pPr>
            <a:lvl4pPr marL="1502862" indent="0">
              <a:buNone/>
              <a:defRPr sz="1800" b="1"/>
            </a:lvl4pPr>
            <a:lvl5pPr marL="2003816" indent="0">
              <a:buNone/>
              <a:defRPr sz="1800" b="1"/>
            </a:lvl5pPr>
            <a:lvl6pPr marL="2504770" indent="0">
              <a:buNone/>
              <a:defRPr sz="1800" b="1"/>
            </a:lvl6pPr>
            <a:lvl7pPr marL="3005724" indent="0">
              <a:buNone/>
              <a:defRPr sz="1800" b="1"/>
            </a:lvl7pPr>
            <a:lvl8pPr marL="3506678" indent="0">
              <a:buNone/>
              <a:defRPr sz="1800" b="1"/>
            </a:lvl8pPr>
            <a:lvl9pPr marL="4007632" indent="0">
              <a:buNone/>
              <a:defRPr sz="18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516653" y="2226730"/>
            <a:ext cx="4565553" cy="4045497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5249041" y="1571714"/>
            <a:ext cx="4567346" cy="655016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500954" indent="0">
              <a:buNone/>
              <a:defRPr sz="2200" b="1"/>
            </a:lvl2pPr>
            <a:lvl3pPr marL="1001908" indent="0">
              <a:buNone/>
              <a:defRPr sz="2000" b="1"/>
            </a:lvl3pPr>
            <a:lvl4pPr marL="1502862" indent="0">
              <a:buNone/>
              <a:defRPr sz="1800" b="1"/>
            </a:lvl4pPr>
            <a:lvl5pPr marL="2003816" indent="0">
              <a:buNone/>
              <a:defRPr sz="1800" b="1"/>
            </a:lvl5pPr>
            <a:lvl6pPr marL="2504770" indent="0">
              <a:buNone/>
              <a:defRPr sz="1800" b="1"/>
            </a:lvl6pPr>
            <a:lvl7pPr marL="3005724" indent="0">
              <a:buNone/>
              <a:defRPr sz="1800" b="1"/>
            </a:lvl7pPr>
            <a:lvl8pPr marL="3506678" indent="0">
              <a:buNone/>
              <a:defRPr sz="1800" b="1"/>
            </a:lvl8pPr>
            <a:lvl9pPr marL="4007632" indent="0">
              <a:buNone/>
              <a:defRPr sz="18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5249041" y="2226730"/>
            <a:ext cx="4567346" cy="4045497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364F-D730-4184-B75D-9F0EC0C6D62A}" type="datetimeFigureOut">
              <a:rPr lang="fr-FR" smtClean="0"/>
              <a:pPr/>
              <a:t>21/06/2011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364F-D730-4184-B75D-9F0EC0C6D62A}" type="datetimeFigureOut">
              <a:rPr lang="fr-FR" smtClean="0"/>
              <a:pPr/>
              <a:t>21/06/2011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364F-D730-4184-B75D-9F0EC0C6D62A}" type="datetimeFigureOut">
              <a:rPr lang="fr-FR" smtClean="0"/>
              <a:pPr/>
              <a:t>21/06/2011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516653" y="279560"/>
            <a:ext cx="3399498" cy="1189757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039932" y="279561"/>
            <a:ext cx="5776455" cy="5992667"/>
          </a:xfrm>
        </p:spPr>
        <p:txBody>
          <a:bodyPr/>
          <a:lstStyle>
            <a:lvl1pPr>
              <a:defRPr sz="3500"/>
            </a:lvl1pPr>
            <a:lvl2pPr>
              <a:defRPr sz="31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516653" y="1469318"/>
            <a:ext cx="3399498" cy="4802910"/>
          </a:xfrm>
        </p:spPr>
        <p:txBody>
          <a:bodyPr/>
          <a:lstStyle>
            <a:lvl1pPr marL="0" indent="0">
              <a:buNone/>
              <a:defRPr sz="1500"/>
            </a:lvl1pPr>
            <a:lvl2pPr marL="500954" indent="0">
              <a:buNone/>
              <a:defRPr sz="1300"/>
            </a:lvl2pPr>
            <a:lvl3pPr marL="1001908" indent="0">
              <a:buNone/>
              <a:defRPr sz="1100"/>
            </a:lvl3pPr>
            <a:lvl4pPr marL="1502862" indent="0">
              <a:buNone/>
              <a:defRPr sz="1000"/>
            </a:lvl4pPr>
            <a:lvl5pPr marL="2003816" indent="0">
              <a:buNone/>
              <a:defRPr sz="1000"/>
            </a:lvl5pPr>
            <a:lvl6pPr marL="2504770" indent="0">
              <a:buNone/>
              <a:defRPr sz="1000"/>
            </a:lvl6pPr>
            <a:lvl7pPr marL="3005724" indent="0">
              <a:buNone/>
              <a:defRPr sz="1000"/>
            </a:lvl7pPr>
            <a:lvl8pPr marL="3506678" indent="0">
              <a:buNone/>
              <a:defRPr sz="1000"/>
            </a:lvl8pPr>
            <a:lvl9pPr marL="4007632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364F-D730-4184-B75D-9F0EC0C6D62A}" type="datetimeFigureOut">
              <a:rPr lang="fr-FR" smtClean="0"/>
              <a:pPr/>
              <a:t>21/06/2011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025349" y="4915059"/>
            <a:ext cx="6199823" cy="580251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2025349" y="627385"/>
            <a:ext cx="6199823" cy="4212908"/>
          </a:xfrm>
        </p:spPr>
        <p:txBody>
          <a:bodyPr/>
          <a:lstStyle>
            <a:lvl1pPr marL="0" indent="0">
              <a:buNone/>
              <a:defRPr sz="3500"/>
            </a:lvl1pPr>
            <a:lvl2pPr marL="500954" indent="0">
              <a:buNone/>
              <a:defRPr sz="3100"/>
            </a:lvl2pPr>
            <a:lvl3pPr marL="1001908" indent="0">
              <a:buNone/>
              <a:defRPr sz="2600"/>
            </a:lvl3pPr>
            <a:lvl4pPr marL="1502862" indent="0">
              <a:buNone/>
              <a:defRPr sz="2200"/>
            </a:lvl4pPr>
            <a:lvl5pPr marL="2003816" indent="0">
              <a:buNone/>
              <a:defRPr sz="2200"/>
            </a:lvl5pPr>
            <a:lvl6pPr marL="2504770" indent="0">
              <a:buNone/>
              <a:defRPr sz="2200"/>
            </a:lvl6pPr>
            <a:lvl7pPr marL="3005724" indent="0">
              <a:buNone/>
              <a:defRPr sz="2200"/>
            </a:lvl7pPr>
            <a:lvl8pPr marL="3506678" indent="0">
              <a:buNone/>
              <a:defRPr sz="2200"/>
            </a:lvl8pPr>
            <a:lvl9pPr marL="4007632" indent="0">
              <a:buNone/>
              <a:defRPr sz="22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2025349" y="5495310"/>
            <a:ext cx="6199823" cy="824052"/>
          </a:xfrm>
        </p:spPr>
        <p:txBody>
          <a:bodyPr/>
          <a:lstStyle>
            <a:lvl1pPr marL="0" indent="0">
              <a:buNone/>
              <a:defRPr sz="1500"/>
            </a:lvl1pPr>
            <a:lvl2pPr marL="500954" indent="0">
              <a:buNone/>
              <a:defRPr sz="1300"/>
            </a:lvl2pPr>
            <a:lvl3pPr marL="1001908" indent="0">
              <a:buNone/>
              <a:defRPr sz="1100"/>
            </a:lvl3pPr>
            <a:lvl4pPr marL="1502862" indent="0">
              <a:buNone/>
              <a:defRPr sz="1000"/>
            </a:lvl4pPr>
            <a:lvl5pPr marL="2003816" indent="0">
              <a:buNone/>
              <a:defRPr sz="1000"/>
            </a:lvl5pPr>
            <a:lvl6pPr marL="2504770" indent="0">
              <a:buNone/>
              <a:defRPr sz="1000"/>
            </a:lvl6pPr>
            <a:lvl7pPr marL="3005724" indent="0">
              <a:buNone/>
              <a:defRPr sz="1000"/>
            </a:lvl7pPr>
            <a:lvl8pPr marL="3506678" indent="0">
              <a:buNone/>
              <a:defRPr sz="1000"/>
            </a:lvl8pPr>
            <a:lvl9pPr marL="4007632" indent="0">
              <a:buNone/>
              <a:defRPr sz="1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DD364F-D730-4184-B75D-9F0EC0C6D62A}" type="datetimeFigureOut">
              <a:rPr lang="fr-FR" smtClean="0"/>
              <a:pPr/>
              <a:t>21/06/2011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516652" y="281186"/>
            <a:ext cx="9299734" cy="1170252"/>
          </a:xfrm>
          <a:prstGeom prst="rect">
            <a:avLst/>
          </a:prstGeom>
        </p:spPr>
        <p:txBody>
          <a:bodyPr vert="horz" lIns="100191" tIns="50095" rIns="100191" bIns="50095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516652" y="1638354"/>
            <a:ext cx="9299734" cy="4633874"/>
          </a:xfrm>
          <a:prstGeom prst="rect">
            <a:avLst/>
          </a:prstGeom>
        </p:spPr>
        <p:txBody>
          <a:bodyPr vert="horz" lIns="100191" tIns="50095" rIns="100191" bIns="50095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516652" y="6507903"/>
            <a:ext cx="2411042" cy="373830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l"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fld id="{6FDD364F-D730-4184-B75D-9F0EC0C6D62A}" type="datetimeFigureOut">
              <a:rPr lang="fr-FR" smtClean="0"/>
              <a:pPr/>
              <a:t>21/06/2011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530455" y="6507903"/>
            <a:ext cx="3272129" cy="373830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ctr">
              <a:defRPr sz="13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endParaRPr lang="fr-FR" dirty="0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9764586" y="6607202"/>
            <a:ext cx="528341" cy="373830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r">
              <a:defRPr sz="1100" b="1">
                <a:solidFill>
                  <a:srgbClr val="002060"/>
                </a:solidFill>
                <a:latin typeface="+mn-lt"/>
              </a:defRPr>
            </a:lvl1pPr>
          </a:lstStyle>
          <a:p>
            <a:fld id="{3CD90A1A-071C-4DC7-B3BF-CAABBB399D29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01908" rtl="0" eaLnBrk="1" latinLnBrk="0" hangingPunct="1">
        <a:spcBef>
          <a:spcPct val="0"/>
        </a:spcBef>
        <a:buNone/>
        <a:defRPr sz="4800" kern="1200">
          <a:solidFill>
            <a:schemeClr val="tx1"/>
          </a:solidFill>
          <a:latin typeface="+mn-lt"/>
          <a:ea typeface="+mj-ea"/>
          <a:cs typeface="+mj-cs"/>
        </a:defRPr>
      </a:lvl1pPr>
    </p:titleStyle>
    <p:bodyStyle>
      <a:lvl1pPr marL="375716" indent="-375716" algn="l" defTabSz="1001908" rtl="0" eaLnBrk="1" latinLnBrk="0" hangingPunct="1">
        <a:spcBef>
          <a:spcPct val="20000"/>
        </a:spcBef>
        <a:buFont typeface="Arial" pitchFamily="34" charset="0"/>
        <a:buChar char="•"/>
        <a:defRPr sz="3500" kern="1200">
          <a:solidFill>
            <a:schemeClr val="tx1"/>
          </a:solidFill>
          <a:latin typeface="+mn-lt"/>
          <a:ea typeface="+mn-ea"/>
          <a:cs typeface="+mn-cs"/>
        </a:defRPr>
      </a:lvl1pPr>
      <a:lvl2pPr marL="814050" indent="-313096" algn="l" defTabSz="1001908" rtl="0" eaLnBrk="1" latinLnBrk="0" hangingPunct="1">
        <a:spcBef>
          <a:spcPct val="20000"/>
        </a:spcBef>
        <a:buFont typeface="Arial" pitchFamily="34" charset="0"/>
        <a:buChar char="–"/>
        <a:defRPr sz="3100" kern="1200">
          <a:solidFill>
            <a:schemeClr val="tx1"/>
          </a:solidFill>
          <a:latin typeface="+mn-lt"/>
          <a:ea typeface="+mn-ea"/>
          <a:cs typeface="+mn-cs"/>
        </a:defRPr>
      </a:lvl2pPr>
      <a:lvl3pPr marL="1252385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53339" indent="-250477" algn="l" defTabSz="1001908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54293" indent="-250477" algn="l" defTabSz="1001908" rtl="0" eaLnBrk="1" latinLnBrk="0" hangingPunct="1">
        <a:spcBef>
          <a:spcPct val="20000"/>
        </a:spcBef>
        <a:buFont typeface="Arial" pitchFamily="34" charset="0"/>
        <a:buChar char="»"/>
        <a:defRPr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55247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56201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57155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58109" indent="-250477" algn="l" defTabSz="1001908" rtl="0" eaLnBrk="1" latinLnBrk="0" hangingPunct="1">
        <a:spcBef>
          <a:spcPct val="20000"/>
        </a:spcBef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500954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1908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502862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03816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4770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3005724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506678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4007632" algn="l" defTabSz="1001908" rtl="0" eaLnBrk="1" latinLnBrk="0" hangingPunct="1"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7.jpeg"/><Relationship Id="rId2" Type="http://schemas.openxmlformats.org/officeDocument/2006/relationships/hyperlink" Target="http://www.francefloorball.org/html/start.html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hyperlink" Target="http://www.slapshotmag.com/epages/195024.preview/fr_FR/?ObjectPath=/Shops/195024/Products/mag_56" TargetMode="Externa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gif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gif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Relationship Id="rId9" Type="http://schemas.openxmlformats.org/officeDocument/2006/relationships/image" Target="../media/image18.gif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4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jpe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" descr="logo_04_new_gerade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lum bright="95000" contrast="-70000"/>
          </a:blip>
          <a:srcRect/>
          <a:stretch>
            <a:fillRect/>
          </a:stretch>
        </p:blipFill>
        <p:spPr bwMode="auto">
          <a:xfrm rot="20565871">
            <a:off x="848010" y="588420"/>
            <a:ext cx="4280769" cy="5340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2" name="Connecteur droit 1"/>
          <p:cNvCxnSpPr/>
          <p:nvPr/>
        </p:nvCxnSpPr>
        <p:spPr>
          <a:xfrm rot="10800000" flipV="1">
            <a:off x="90463" y="6477386"/>
            <a:ext cx="9828584" cy="1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Connecteur droit 2"/>
          <p:cNvCxnSpPr/>
          <p:nvPr/>
        </p:nvCxnSpPr>
        <p:spPr>
          <a:xfrm rot="10800000">
            <a:off x="306491" y="6547600"/>
            <a:ext cx="982858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/>
          <p:cNvCxnSpPr/>
          <p:nvPr/>
        </p:nvCxnSpPr>
        <p:spPr>
          <a:xfrm rot="10800000">
            <a:off x="53951" y="6617815"/>
            <a:ext cx="9937104" cy="1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cteur droit 8"/>
          <p:cNvCxnSpPr/>
          <p:nvPr/>
        </p:nvCxnSpPr>
        <p:spPr>
          <a:xfrm rot="5400000">
            <a:off x="-3045256" y="3427168"/>
            <a:ext cx="6486451" cy="5"/>
          </a:xfrm>
          <a:prstGeom prst="line">
            <a:avLst/>
          </a:prstGeom>
          <a:ln w="19050">
            <a:solidFill>
              <a:srgbClr val="002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/>
          <p:cNvCxnSpPr/>
          <p:nvPr/>
        </p:nvCxnSpPr>
        <p:spPr>
          <a:xfrm rot="5400000">
            <a:off x="-3006563" y="3462275"/>
            <a:ext cx="6697095" cy="2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 rot="5400000">
            <a:off x="-3144726" y="3606812"/>
            <a:ext cx="6829401" cy="0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1" y="6688028"/>
            <a:ext cx="9865097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Fédération Française de Floorball – 25, rue Trébois 92300 Levallois-Perret – 00 33 (0)6 77 18 96 11			         www.francefloorball.com</a:t>
            </a:r>
            <a:endParaRPr lang="fr-FR" sz="1000" dirty="0"/>
          </a:p>
        </p:txBody>
      </p:sp>
      <p:pic>
        <p:nvPicPr>
          <p:cNvPr id="21" name="Image 20" descr="Logo France Floorball Lo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407275" y="54372"/>
            <a:ext cx="871812" cy="1080120"/>
          </a:xfrm>
          <a:prstGeom prst="rect">
            <a:avLst/>
          </a:prstGeom>
        </p:spPr>
      </p:pic>
      <p:sp>
        <p:nvSpPr>
          <p:cNvPr id="27" name="Titre 1"/>
          <p:cNvSpPr txBox="1">
            <a:spLocks/>
          </p:cNvSpPr>
          <p:nvPr/>
        </p:nvSpPr>
        <p:spPr>
          <a:xfrm>
            <a:off x="774031" y="727558"/>
            <a:ext cx="9289032" cy="982998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10019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Fédération</a:t>
            </a:r>
            <a:r>
              <a:rPr kumimoji="0" lang="fr-FR" sz="32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 Française de Floorball</a:t>
            </a:r>
          </a:p>
          <a:p>
            <a:pPr marL="0" marR="0" lvl="0" indent="0" algn="ctr" defTabSz="10019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400" b="1" baseline="0" dirty="0" smtClean="0">
                <a:solidFill>
                  <a:srgbClr val="002060"/>
                </a:solidFill>
                <a:ea typeface="+mj-ea"/>
                <a:cs typeface="+mj-cs"/>
              </a:rPr>
              <a:t>Assemblée</a:t>
            </a:r>
            <a:r>
              <a:rPr lang="fr-FR" sz="4400" b="1" dirty="0" smtClean="0">
                <a:solidFill>
                  <a:srgbClr val="002060"/>
                </a:solidFill>
                <a:ea typeface="+mj-ea"/>
                <a:cs typeface="+mj-cs"/>
              </a:rPr>
              <a:t> Générale 2011 - Paris</a:t>
            </a:r>
            <a:endParaRPr kumimoji="0" lang="fr-FR" sz="44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19" name="Titre 1"/>
          <p:cNvSpPr txBox="1">
            <a:spLocks/>
          </p:cNvSpPr>
          <p:nvPr/>
        </p:nvSpPr>
        <p:spPr>
          <a:xfrm>
            <a:off x="2070175" y="4950916"/>
            <a:ext cx="6408712" cy="1080120"/>
          </a:xfrm>
          <a:prstGeom prst="rect">
            <a:avLst/>
          </a:prstGeom>
        </p:spPr>
        <p:txBody>
          <a:bodyPr anchor="ctr"/>
          <a:lstStyle/>
          <a:p>
            <a:pPr marL="0" marR="0" lvl="0" indent="0" algn="ctr" defTabSz="10019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5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MOBILISONS NOUS !</a:t>
            </a:r>
            <a:endParaRPr kumimoji="0" lang="fr-FR" sz="54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pic>
        <p:nvPicPr>
          <p:cNvPr id="32" name="Image 31" descr="Stage Féminin Amiens 2011 k.JPG"/>
          <p:cNvPicPr>
            <a:picLocks noChangeAspect="1"/>
          </p:cNvPicPr>
          <p:nvPr/>
        </p:nvPicPr>
        <p:blipFill>
          <a:blip r:embed="rId5" cstate="print"/>
          <a:srcRect l="4167" r="6250"/>
          <a:stretch>
            <a:fillRect/>
          </a:stretch>
        </p:blipFill>
        <p:spPr>
          <a:xfrm>
            <a:off x="558007" y="2286620"/>
            <a:ext cx="3096344" cy="230538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4" name="Image 33" descr="IMG_5593 ok.jpg"/>
          <p:cNvPicPr>
            <a:picLocks noChangeAspect="1"/>
          </p:cNvPicPr>
          <p:nvPr/>
        </p:nvPicPr>
        <p:blipFill>
          <a:blip r:embed="rId6" cstate="print"/>
          <a:srcRect l="3572" r="19642"/>
          <a:stretch>
            <a:fillRect/>
          </a:stretch>
        </p:blipFill>
        <p:spPr>
          <a:xfrm>
            <a:off x="3798367" y="2286620"/>
            <a:ext cx="3096344" cy="23312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36" name="Image 35" descr="DSC_0298.jpg"/>
          <p:cNvPicPr>
            <a:picLocks noChangeAspect="1"/>
          </p:cNvPicPr>
          <p:nvPr/>
        </p:nvPicPr>
        <p:blipFill>
          <a:blip r:embed="rId7" cstate="print"/>
          <a:srcRect l="7146" r="1563"/>
          <a:stretch>
            <a:fillRect/>
          </a:stretch>
        </p:blipFill>
        <p:spPr>
          <a:xfrm>
            <a:off x="7038727" y="2286620"/>
            <a:ext cx="3150295" cy="22983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Compte de Résultat 2010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10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graphicFrame>
        <p:nvGraphicFramePr>
          <p:cNvPr id="7" name="Tableau 6"/>
          <p:cNvGraphicFramePr>
            <a:graphicFrameLocks noGrp="1"/>
          </p:cNvGraphicFramePr>
          <p:nvPr/>
        </p:nvGraphicFramePr>
        <p:xfrm>
          <a:off x="1710135" y="918468"/>
          <a:ext cx="6840759" cy="5832661"/>
        </p:xfrm>
        <a:graphic>
          <a:graphicData uri="http://schemas.openxmlformats.org/drawingml/2006/table">
            <a:tbl>
              <a:tblPr/>
              <a:tblGrid>
                <a:gridCol w="924711"/>
                <a:gridCol w="3289029"/>
                <a:gridCol w="1534179"/>
                <a:gridCol w="1092840"/>
              </a:tblGrid>
              <a:tr h="171431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PRODUITS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71431"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Code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Libellé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Montant 2010 (€)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Montant 2009 (€)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950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707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Ventes de Marchandises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5 011,48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7 064,20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7083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Locations diverses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100,00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50,00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55273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754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Collectes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10 611,00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756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Cotisations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9 876,50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6 712,00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515"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950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851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>
                          <a:latin typeface="Arial"/>
                        </a:rPr>
                        <a:t>TOTAL PRODUITS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>
                          <a:latin typeface="Arial"/>
                        </a:rPr>
                        <a:t>              25 598,98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>
                          <a:latin typeface="Arial"/>
                        </a:rPr>
                        <a:t>              13 826,20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83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10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CHARGES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71431"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Code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Libellé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Montant 2010 (€)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9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Montant 2009 (€)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950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604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Achat et Prestations de Service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742,40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6061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Fourniture non stockée (eau, énergie…)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180,00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6063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Fourniture d'entretien et petit équipement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  37,91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112,23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6068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Autres Matières et Fournitures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136,70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607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Achat de marchandises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3 185,00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4 596,94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6132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Locations immobilières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1 335,67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6135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Locations mobilières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50,00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616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Primes d'assurance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1 188,50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852,50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6185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Frais colloques séminaires et conférences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786,60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358,25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6237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Publications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  20,00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624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Transports biens et collectifs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2 180,00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6251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Voyages et déplacements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10 633,41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6256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Missions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965,00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123,00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627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Services bancaires et assimilés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154,30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189,45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6281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Cotisations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4 100,00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2 437,79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6354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Droits d'enregistrement et timbres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560,00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  31,00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657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Subventions versées par l'association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   110,00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   111,20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1431"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6811</a:t>
                      </a:r>
                    </a:p>
                  </a:txBody>
                  <a:tcPr marL="95016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Dotation aux Amort des immos corp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                1 020,00   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                1 020,00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515">
                <a:tc>
                  <a:txBody>
                    <a:bodyPr/>
                    <a:lstStyle/>
                    <a:p>
                      <a:pPr algn="r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95016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95016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1851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>
                          <a:latin typeface="Arial"/>
                        </a:rPr>
                        <a:t>TOTAL CHARGES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100" b="1" i="0" u="none" strike="noStrike">
                          <a:latin typeface="Arial"/>
                        </a:rPr>
                        <a:t>              27 335,49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>
                          <a:latin typeface="Arial"/>
                        </a:rPr>
                        <a:t>                9 882,36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1767">
                <a:tc gridSpan="2">
                  <a:txBody>
                    <a:bodyPr/>
                    <a:lstStyle/>
                    <a:p>
                      <a:pPr algn="ctr" fontAlgn="b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RESULTAT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-               1 736,51  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9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                3 943,84   </a:t>
                      </a: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002060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Compte de Résultat Analytique 2010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11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graphicFrame>
        <p:nvGraphicFramePr>
          <p:cNvPr id="6" name="Tableau 5"/>
          <p:cNvGraphicFramePr>
            <a:graphicFrameLocks noGrp="1"/>
          </p:cNvGraphicFramePr>
          <p:nvPr/>
        </p:nvGraphicFramePr>
        <p:xfrm>
          <a:off x="413991" y="990470"/>
          <a:ext cx="6264696" cy="5642058"/>
        </p:xfrm>
        <a:graphic>
          <a:graphicData uri="http://schemas.openxmlformats.org/drawingml/2006/table">
            <a:tbl>
              <a:tblPr/>
              <a:tblGrid>
                <a:gridCol w="1475186"/>
                <a:gridCol w="3360788"/>
                <a:gridCol w="1428722"/>
              </a:tblGrid>
              <a:tr h="374442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Domaine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Activité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Montant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</a:tr>
              <a:tr h="171174"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497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4971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63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6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PRODUITS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       25 636,98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Administration Fédérale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9 876,50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Sélections Nationales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2060"/>
                          </a:solidFill>
                          <a:latin typeface="Arial"/>
                        </a:rPr>
                        <a:t>          10 649,00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Partenariats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13967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Matériel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5 111,48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71174"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4971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4971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63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6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CHARGES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       26 353,49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Administration Fédérale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4 534,80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Démarches Institutionnelles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Relations Internationales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Compétitions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37,91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Sélections Nationales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 dirty="0">
                          <a:solidFill>
                            <a:srgbClr val="002060"/>
                          </a:solidFill>
                          <a:latin typeface="Arial"/>
                        </a:rPr>
                        <a:t>          16 975,61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Arbitrages et Règles du Jeu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505,60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Coaching et Formation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Floorball Féminin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939,17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Jeunes et Scolaires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Médical et Dopage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Communication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74,40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Partenariats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46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Matériel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3 036,00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13967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Vie des Clubs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250,00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71174"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4971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4971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35363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6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RESULTAT</a:t>
                      </a:r>
                    </a:p>
                  </a:txBody>
                  <a:tcPr marL="104971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6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-            716,51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cxnSp>
        <p:nvCxnSpPr>
          <p:cNvPr id="9" name="Connecteur droit avec flèche 8"/>
          <p:cNvCxnSpPr/>
          <p:nvPr/>
        </p:nvCxnSpPr>
        <p:spPr>
          <a:xfrm>
            <a:off x="6750695" y="3221136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/>
          <p:cNvSpPr txBox="1"/>
          <p:nvPr/>
        </p:nvSpPr>
        <p:spPr>
          <a:xfrm>
            <a:off x="7974831" y="1690811"/>
            <a:ext cx="7970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Licences</a:t>
            </a:r>
            <a:endParaRPr lang="fr-FR" sz="1400" dirty="0"/>
          </a:p>
        </p:txBody>
      </p:sp>
      <p:cxnSp>
        <p:nvCxnSpPr>
          <p:cNvPr id="13" name="Connecteur droit avec flèche 12"/>
          <p:cNvCxnSpPr/>
          <p:nvPr/>
        </p:nvCxnSpPr>
        <p:spPr>
          <a:xfrm>
            <a:off x="6750695" y="2141016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eur droit avec flèche 13"/>
          <p:cNvCxnSpPr/>
          <p:nvPr/>
        </p:nvCxnSpPr>
        <p:spPr>
          <a:xfrm>
            <a:off x="6750695" y="2573064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ZoneTexte 14"/>
          <p:cNvSpPr txBox="1"/>
          <p:nvPr/>
        </p:nvSpPr>
        <p:spPr>
          <a:xfrm>
            <a:off x="7974831" y="1998588"/>
            <a:ext cx="199548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Participation des joueurs</a:t>
            </a:r>
            <a:endParaRPr lang="fr-FR" sz="1400" dirty="0"/>
          </a:p>
        </p:txBody>
      </p:sp>
      <p:sp>
        <p:nvSpPr>
          <p:cNvPr id="16" name="ZoneTexte 15"/>
          <p:cNvSpPr txBox="1"/>
          <p:nvPr/>
        </p:nvSpPr>
        <p:spPr>
          <a:xfrm>
            <a:off x="7974831" y="2410891"/>
            <a:ext cx="222888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Ventes </a:t>
            </a:r>
            <a:r>
              <a:rPr lang="fr-FR" sz="1400" dirty="0" err="1" smtClean="0"/>
              <a:t>Unihoc</a:t>
            </a:r>
            <a:r>
              <a:rPr lang="fr-FR" sz="1400" dirty="0" smtClean="0"/>
              <a:t>, location </a:t>
            </a:r>
            <a:r>
              <a:rPr lang="fr-FR" sz="1400" dirty="0" err="1" smtClean="0"/>
              <a:t>rink</a:t>
            </a:r>
            <a:endParaRPr lang="fr-FR" sz="1400" dirty="0"/>
          </a:p>
        </p:txBody>
      </p:sp>
      <p:sp>
        <p:nvSpPr>
          <p:cNvPr id="17" name="ZoneTexte 16"/>
          <p:cNvSpPr txBox="1"/>
          <p:nvPr/>
        </p:nvSpPr>
        <p:spPr>
          <a:xfrm>
            <a:off x="4158407" y="6607100"/>
            <a:ext cx="252992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Hors Dot. Amortissement : 1020</a:t>
            </a:r>
            <a:endParaRPr lang="fr-FR" sz="1400" dirty="0"/>
          </a:p>
        </p:txBody>
      </p:sp>
      <p:cxnSp>
        <p:nvCxnSpPr>
          <p:cNvPr id="18" name="Connecteur droit avec flèche 17"/>
          <p:cNvCxnSpPr/>
          <p:nvPr/>
        </p:nvCxnSpPr>
        <p:spPr>
          <a:xfrm>
            <a:off x="6750695" y="3870796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Connecteur droit avec flèche 18"/>
          <p:cNvCxnSpPr/>
          <p:nvPr/>
        </p:nvCxnSpPr>
        <p:spPr>
          <a:xfrm>
            <a:off x="6750695" y="1854572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avec flèche 19"/>
          <p:cNvCxnSpPr/>
          <p:nvPr/>
        </p:nvCxnSpPr>
        <p:spPr>
          <a:xfrm>
            <a:off x="6750695" y="4301256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eur droit avec flèche 20"/>
          <p:cNvCxnSpPr/>
          <p:nvPr/>
        </p:nvCxnSpPr>
        <p:spPr>
          <a:xfrm>
            <a:off x="6750695" y="4734892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Connecteur droit avec flèche 21"/>
          <p:cNvCxnSpPr/>
          <p:nvPr/>
        </p:nvCxnSpPr>
        <p:spPr>
          <a:xfrm>
            <a:off x="6750695" y="5382964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avec flèche 22"/>
          <p:cNvCxnSpPr/>
          <p:nvPr/>
        </p:nvCxnSpPr>
        <p:spPr>
          <a:xfrm>
            <a:off x="6750695" y="5885432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avec flèche 23"/>
          <p:cNvCxnSpPr/>
          <p:nvPr/>
        </p:nvCxnSpPr>
        <p:spPr>
          <a:xfrm>
            <a:off x="6750695" y="6103044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avec flèche 24"/>
          <p:cNvCxnSpPr/>
          <p:nvPr/>
        </p:nvCxnSpPr>
        <p:spPr>
          <a:xfrm>
            <a:off x="6750695" y="4085232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7974831" y="3058963"/>
            <a:ext cx="2173800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AG, dépôt INPI, </a:t>
            </a:r>
            <a:r>
              <a:rPr lang="fr-FR" sz="1400" u="sng" dirty="0" smtClean="0"/>
              <a:t>Assurance</a:t>
            </a:r>
            <a:r>
              <a:rPr lang="fr-FR" sz="1400" dirty="0" smtClean="0"/>
              <a:t>, </a:t>
            </a:r>
          </a:p>
          <a:p>
            <a:r>
              <a:rPr lang="fr-FR" sz="1400" dirty="0" smtClean="0"/>
              <a:t>Frais </a:t>
            </a:r>
            <a:r>
              <a:rPr lang="fr-FR" sz="1400" dirty="0" err="1" smtClean="0"/>
              <a:t>iClub</a:t>
            </a:r>
            <a:r>
              <a:rPr lang="fr-FR" sz="1400" dirty="0" smtClean="0"/>
              <a:t>, </a:t>
            </a:r>
            <a:r>
              <a:rPr lang="fr-FR" sz="1400" u="sng" dirty="0" smtClean="0"/>
              <a:t>Adhésion IFF</a:t>
            </a:r>
            <a:r>
              <a:rPr lang="fr-FR" sz="1400" dirty="0" smtClean="0"/>
              <a:t>,</a:t>
            </a:r>
          </a:p>
          <a:p>
            <a:r>
              <a:rPr lang="fr-FR" sz="1400" dirty="0" smtClean="0"/>
              <a:t>Frais bancaires</a:t>
            </a:r>
          </a:p>
        </p:txBody>
      </p:sp>
      <p:sp>
        <p:nvSpPr>
          <p:cNvPr id="27" name="ZoneTexte 26"/>
          <p:cNvSpPr txBox="1"/>
          <p:nvPr/>
        </p:nvSpPr>
        <p:spPr>
          <a:xfrm>
            <a:off x="7974831" y="3707035"/>
            <a:ext cx="8551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Trophées</a:t>
            </a:r>
            <a:endParaRPr lang="fr-FR" sz="1400" dirty="0"/>
          </a:p>
        </p:txBody>
      </p:sp>
      <p:sp>
        <p:nvSpPr>
          <p:cNvPr id="28" name="ZoneTexte 27"/>
          <p:cNvSpPr txBox="1"/>
          <p:nvPr/>
        </p:nvSpPr>
        <p:spPr>
          <a:xfrm>
            <a:off x="7974831" y="3923059"/>
            <a:ext cx="22658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Frais de vie, Staff, inscription</a:t>
            </a:r>
            <a:endParaRPr lang="fr-FR" sz="1400" dirty="0"/>
          </a:p>
        </p:txBody>
      </p:sp>
      <p:sp>
        <p:nvSpPr>
          <p:cNvPr id="29" name="ZoneTexte 28"/>
          <p:cNvSpPr txBox="1"/>
          <p:nvPr/>
        </p:nvSpPr>
        <p:spPr>
          <a:xfrm>
            <a:off x="7974831" y="4139083"/>
            <a:ext cx="212904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Formation, Arbitres finales</a:t>
            </a:r>
            <a:endParaRPr lang="fr-FR" sz="1400" dirty="0"/>
          </a:p>
        </p:txBody>
      </p:sp>
      <p:sp>
        <p:nvSpPr>
          <p:cNvPr id="30" name="ZoneTexte 29"/>
          <p:cNvSpPr txBox="1"/>
          <p:nvPr/>
        </p:nvSpPr>
        <p:spPr>
          <a:xfrm>
            <a:off x="7974831" y="4571131"/>
            <a:ext cx="20940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Stages, inscription tournoi</a:t>
            </a:r>
            <a:endParaRPr lang="fr-FR" sz="1400" dirty="0"/>
          </a:p>
        </p:txBody>
      </p:sp>
      <p:sp>
        <p:nvSpPr>
          <p:cNvPr id="31" name="ZoneTexte 30"/>
          <p:cNvSpPr txBox="1"/>
          <p:nvPr/>
        </p:nvSpPr>
        <p:spPr>
          <a:xfrm>
            <a:off x="7974831" y="5219203"/>
            <a:ext cx="80791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Site web</a:t>
            </a:r>
            <a:endParaRPr lang="fr-FR" sz="1400" dirty="0"/>
          </a:p>
        </p:txBody>
      </p:sp>
      <p:cxnSp>
        <p:nvCxnSpPr>
          <p:cNvPr id="32" name="Connecteur droit avec flèche 31"/>
          <p:cNvCxnSpPr/>
          <p:nvPr/>
        </p:nvCxnSpPr>
        <p:spPr>
          <a:xfrm>
            <a:off x="6750695" y="5021336"/>
            <a:ext cx="1008112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ZoneTexte 32"/>
          <p:cNvSpPr txBox="1"/>
          <p:nvPr/>
        </p:nvSpPr>
        <p:spPr>
          <a:xfrm>
            <a:off x="7974831" y="4859163"/>
            <a:ext cx="53091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b="1" dirty="0" smtClean="0"/>
              <a:t>!!!!!!</a:t>
            </a:r>
            <a:endParaRPr lang="fr-FR" sz="1400" b="1" dirty="0"/>
          </a:p>
        </p:txBody>
      </p:sp>
      <p:sp>
        <p:nvSpPr>
          <p:cNvPr id="34" name="ZoneTexte 33"/>
          <p:cNvSpPr txBox="1"/>
          <p:nvPr/>
        </p:nvSpPr>
        <p:spPr>
          <a:xfrm>
            <a:off x="7974831" y="5723259"/>
            <a:ext cx="123136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Achats </a:t>
            </a:r>
            <a:r>
              <a:rPr lang="fr-FR" sz="1400" dirty="0" err="1" smtClean="0"/>
              <a:t>Unihoc</a:t>
            </a:r>
            <a:endParaRPr lang="fr-FR" sz="1400" dirty="0"/>
          </a:p>
        </p:txBody>
      </p:sp>
      <p:sp>
        <p:nvSpPr>
          <p:cNvPr id="35" name="ZoneTexte 34"/>
          <p:cNvSpPr txBox="1"/>
          <p:nvPr/>
        </p:nvSpPr>
        <p:spPr>
          <a:xfrm>
            <a:off x="7974831" y="5959028"/>
            <a:ext cx="175522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Participation </a:t>
            </a:r>
            <a:r>
              <a:rPr lang="fr-FR" sz="1400" dirty="0" err="1" smtClean="0"/>
              <a:t>Eurocup</a:t>
            </a:r>
            <a:endParaRPr lang="fr-F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Bilan 2010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12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graphicFrame>
        <p:nvGraphicFramePr>
          <p:cNvPr id="5" name="Tableau 4"/>
          <p:cNvGraphicFramePr>
            <a:graphicFrameLocks noGrp="1"/>
          </p:cNvGraphicFramePr>
          <p:nvPr/>
        </p:nvGraphicFramePr>
        <p:xfrm>
          <a:off x="1566119" y="1062487"/>
          <a:ext cx="7416824" cy="4934640"/>
        </p:xfrm>
        <a:graphic>
          <a:graphicData uri="http://schemas.openxmlformats.org/drawingml/2006/table">
            <a:tbl>
              <a:tblPr/>
              <a:tblGrid>
                <a:gridCol w="1002582"/>
                <a:gridCol w="3029866"/>
                <a:gridCol w="2199507"/>
                <a:gridCol w="1184869"/>
              </a:tblGrid>
              <a:tr h="208857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ACTIF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7254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Code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Libellé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Montant (€) 2010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5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Montant (€) n - 1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2286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2184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Autres Immobilisations corporelles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                   2 142,00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                3 162,00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Stock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   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Créances Clients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   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5081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Autres valeurs mobilières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                        15,00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                     15,00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512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Banque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                   6 842,84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                8 859,35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57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2286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800" b="1" i="0" u="none" strike="noStrike">
                          <a:latin typeface="Arial"/>
                        </a:rPr>
                        <a:t>TOTAL ACTIF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1" i="0" u="none" strike="noStrike">
                          <a:latin typeface="Arial"/>
                        </a:rPr>
                        <a:t>                8 999,84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1" i="0" u="none" strike="noStrike">
                          <a:latin typeface="Arial"/>
                        </a:rPr>
                        <a:t>              12 036,35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57">
                <a:tc gridSpan="4"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PASSIF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</a:tr>
              <a:tr h="197254"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Code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Libellé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2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Montant (€) 2010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105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Montant (€) n - 1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2286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Capital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   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   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119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Report à nouveau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                   8 736,35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                4 792,51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120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Résultat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-                  1 736,51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                3 943,84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168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Autres emprûnts et dettes assimilées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                   2 000,00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                3 300,00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254"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8857">
                <a:tc>
                  <a:txBody>
                    <a:bodyPr/>
                    <a:lstStyle/>
                    <a:p>
                      <a:pPr algn="r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22860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11430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20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8D8D8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0" i="0" u="none" strike="noStrike">
                          <a:latin typeface="Arial"/>
                        </a:rPr>
                        <a:t> 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270">
                <a:tc gridSpan="2">
                  <a:txBody>
                    <a:bodyPr/>
                    <a:lstStyle/>
                    <a:p>
                      <a:pPr algn="l" fontAlgn="b"/>
                      <a:r>
                        <a:rPr lang="fr-FR" sz="1800" b="1" i="0" u="none" strike="noStrike">
                          <a:latin typeface="Arial"/>
                        </a:rPr>
                        <a:t>TOTAL PASSIF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800" b="1" i="0" u="none" strike="noStrike">
                          <a:latin typeface="Arial"/>
                        </a:rPr>
                        <a:t>                8 999,84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fr-FR" sz="1050" b="1" i="0" u="none" strike="noStrike" dirty="0">
                          <a:latin typeface="Arial"/>
                        </a:rPr>
                        <a:t>              12 036,35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Compte de Résultat Prévisionnel 2011 (Analytique)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13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cxnSp>
        <p:nvCxnSpPr>
          <p:cNvPr id="8" name="Connecteur droit avec flèche 7"/>
          <p:cNvCxnSpPr/>
          <p:nvPr/>
        </p:nvCxnSpPr>
        <p:spPr>
          <a:xfrm>
            <a:off x="7866030" y="2502644"/>
            <a:ext cx="360040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/>
          <p:cNvCxnSpPr/>
          <p:nvPr/>
        </p:nvCxnSpPr>
        <p:spPr>
          <a:xfrm rot="5400000">
            <a:off x="6965930" y="3114712"/>
            <a:ext cx="1800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Ellipse 12"/>
          <p:cNvSpPr/>
          <p:nvPr/>
        </p:nvSpPr>
        <p:spPr>
          <a:xfrm>
            <a:off x="7866030" y="2142604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Ellipse 13"/>
          <p:cNvSpPr/>
          <p:nvPr/>
        </p:nvSpPr>
        <p:spPr>
          <a:xfrm>
            <a:off x="7866030" y="2646660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/>
          <p:cNvSpPr/>
          <p:nvPr/>
        </p:nvSpPr>
        <p:spPr>
          <a:xfrm>
            <a:off x="7866030" y="3942804"/>
            <a:ext cx="72008" cy="72008"/>
          </a:xfrm>
          <a:prstGeom prst="ellipse">
            <a:avLst/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ZoneTexte 16"/>
          <p:cNvSpPr txBox="1"/>
          <p:nvPr/>
        </p:nvSpPr>
        <p:spPr>
          <a:xfrm>
            <a:off x="8298078" y="2338883"/>
            <a:ext cx="82888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Equilibre</a:t>
            </a:r>
            <a:endParaRPr lang="fr-FR" sz="1400" dirty="0"/>
          </a:p>
        </p:txBody>
      </p:sp>
      <p:graphicFrame>
        <p:nvGraphicFramePr>
          <p:cNvPr id="24" name="Tableau 23"/>
          <p:cNvGraphicFramePr>
            <a:graphicFrameLocks noGrp="1"/>
          </p:cNvGraphicFramePr>
          <p:nvPr/>
        </p:nvGraphicFramePr>
        <p:xfrm>
          <a:off x="197967" y="990476"/>
          <a:ext cx="7560840" cy="5544615"/>
        </p:xfrm>
        <a:graphic>
          <a:graphicData uri="http://schemas.openxmlformats.org/drawingml/2006/table">
            <a:tbl>
              <a:tblPr/>
              <a:tblGrid>
                <a:gridCol w="1412097"/>
                <a:gridCol w="2045874"/>
                <a:gridCol w="1367623"/>
                <a:gridCol w="1367623"/>
                <a:gridCol w="1367623"/>
              </a:tblGrid>
              <a:tr h="382556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Domaine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Activité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Montant Facturé 2011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Budget</a:t>
                      </a:r>
                      <a:br>
                        <a:rPr lang="fr-FR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</a:br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2011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Réalisé 2010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</a:tr>
              <a:tr h="183172"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9128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9128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PRODUITS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       11 157,50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       29 200,00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       25 636,98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Administration Fédérale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2 603,00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11 000,00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9 876,50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Sélections Nationales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4 354,00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12 000,00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10 649,00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Partenariats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1860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Matériel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4 200,50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6 200,00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5 111,48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83172"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9128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9128" marR="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CHARGES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       15 088,43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       32 695,00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        27 373,49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Administration Fédérale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2 942,45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4 775,00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2060"/>
                          </a:solidFill>
                          <a:latin typeface="Arial"/>
                        </a:rPr>
                        <a:t>            4 534,80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Démarches Institutionnelles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300,00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Compétitions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1 052,31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700,00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37,91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Sélections Nationales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002060"/>
                          </a:solidFill>
                          <a:latin typeface="Arial"/>
                        </a:rPr>
                        <a:t>            7 076,94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18 850,00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16 975,61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Arbitrages et Règles du Jeu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34,20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400,00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505,60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Coaching et Formation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1 000,00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Floorball Féminin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452,73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1 300,00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939,17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Jeunes et Scolaires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107,80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1 000,00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Médical et Dopage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Communication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100,00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74,40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Matériel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3 422,00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3 000,00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3 036,00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Vie des Clubs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250,00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250,00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229534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Dotations aux Amortissements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           -  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1 020,00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002060"/>
                          </a:solidFill>
                          <a:latin typeface="Arial"/>
                        </a:rPr>
                        <a:t>            1 020,00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5D9F1"/>
                    </a:solidFill>
                  </a:tcPr>
                </a:tc>
              </a:tr>
              <a:tr h="183172"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9128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109128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fr-FR" sz="1100" b="0" i="0" u="none" strike="noStrike">
                        <a:latin typeface="Arial"/>
                      </a:endParaRPr>
                    </a:p>
                  </a:txBody>
                  <a:tcPr marL="0" marR="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0465">
                <a:tc gridSpan="2">
                  <a:txBody>
                    <a:bodyPr/>
                    <a:lstStyle/>
                    <a:p>
                      <a:pPr algn="l" fontAlgn="t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RESULTAT</a:t>
                      </a:r>
                    </a:p>
                  </a:txBody>
                  <a:tcPr marL="109128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-         3 930,93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>
                          <a:solidFill>
                            <a:srgbClr val="FFFFFF"/>
                          </a:solidFill>
                          <a:latin typeface="Arial"/>
                        </a:rPr>
                        <a:t>-         3 495,00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400" b="1" i="0" u="none" strike="noStrike" dirty="0">
                          <a:solidFill>
                            <a:srgbClr val="FFFFFF"/>
                          </a:solidFill>
                          <a:latin typeface="Arial"/>
                        </a:rPr>
                        <a:t>-         1 736,51  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0000"/>
                    </a:solidFill>
                  </a:tcPr>
                </a:tc>
              </a:tr>
            </a:tbl>
          </a:graphicData>
        </a:graphic>
      </p:graphicFrame>
      <p:cxnSp>
        <p:nvCxnSpPr>
          <p:cNvPr id="25" name="Connecteur droit avec flèche 24"/>
          <p:cNvCxnSpPr/>
          <p:nvPr/>
        </p:nvCxnSpPr>
        <p:spPr>
          <a:xfrm>
            <a:off x="7758807" y="3726780"/>
            <a:ext cx="539271" cy="1588"/>
          </a:xfrm>
          <a:prstGeom prst="straightConnector1">
            <a:avLst/>
          </a:prstGeom>
          <a:ln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/>
          <p:cNvSpPr txBox="1"/>
          <p:nvPr/>
        </p:nvSpPr>
        <p:spPr>
          <a:xfrm>
            <a:off x="8334871" y="3366740"/>
            <a:ext cx="1932645" cy="7386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fr-FR" sz="1400" dirty="0" smtClean="0"/>
              <a:t>Intégration arbitres </a:t>
            </a:r>
          </a:p>
          <a:p>
            <a:r>
              <a:rPr lang="fr-FR" sz="1400" dirty="0" smtClean="0"/>
              <a:t>Finales et délocalisation</a:t>
            </a:r>
          </a:p>
          <a:p>
            <a:r>
              <a:rPr lang="fr-FR" sz="1400" dirty="0" smtClean="0"/>
              <a:t>1 tour de championnat</a:t>
            </a:r>
            <a:endParaRPr lang="fr-FR" sz="1400" dirty="0"/>
          </a:p>
        </p:txBody>
      </p:sp>
      <p:cxnSp>
        <p:nvCxnSpPr>
          <p:cNvPr id="34" name="Connecteur droit avec flèche 33"/>
          <p:cNvCxnSpPr>
            <a:stCxn id="30" idx="6"/>
          </p:cNvCxnSpPr>
          <p:nvPr/>
        </p:nvCxnSpPr>
        <p:spPr>
          <a:xfrm>
            <a:off x="6750695" y="4518868"/>
            <a:ext cx="1512168" cy="1588"/>
          </a:xfrm>
          <a:prstGeom prst="straightConnector1">
            <a:avLst/>
          </a:prstGeom>
          <a:ln w="28575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ZoneTexte 34"/>
          <p:cNvSpPr txBox="1"/>
          <p:nvPr/>
        </p:nvSpPr>
        <p:spPr>
          <a:xfrm>
            <a:off x="8334871" y="4374852"/>
            <a:ext cx="179915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>
                <a:solidFill>
                  <a:srgbClr val="C00000"/>
                </a:solidFill>
              </a:rPr>
              <a:t>Réserve inexploitée pour financer quelques projets, pour peu qu’ils soient mis en œuvre !</a:t>
            </a:r>
            <a:endParaRPr lang="fr-FR" sz="1400" b="1" dirty="0">
              <a:solidFill>
                <a:srgbClr val="C00000"/>
              </a:solidFill>
            </a:endParaRPr>
          </a:p>
        </p:txBody>
      </p:sp>
      <p:sp>
        <p:nvSpPr>
          <p:cNvPr id="30" name="Ellipse 29"/>
          <p:cNvSpPr/>
          <p:nvPr/>
        </p:nvSpPr>
        <p:spPr>
          <a:xfrm>
            <a:off x="5310535" y="4014812"/>
            <a:ext cx="1440160" cy="1008112"/>
          </a:xfrm>
          <a:prstGeom prst="ellipse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Approbation des comptes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14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12" name="Rectangle 11"/>
          <p:cNvSpPr/>
          <p:nvPr/>
        </p:nvSpPr>
        <p:spPr>
          <a:xfrm>
            <a:off x="1134071" y="3078708"/>
            <a:ext cx="8136904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>
              <a:buNone/>
            </a:pPr>
            <a:r>
              <a:rPr lang="fr-FR" sz="2800" b="1" dirty="0" smtClean="0">
                <a:solidFill>
                  <a:srgbClr val="002060"/>
                </a:solidFill>
              </a:rPr>
              <a:t>Vote du Quitus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646239" y="1992614"/>
            <a:ext cx="7272808" cy="1590150"/>
          </a:xfrm>
        </p:spPr>
        <p:txBody>
          <a:bodyPr>
            <a:noAutofit/>
          </a:bodyPr>
          <a:lstStyle/>
          <a:p>
            <a:r>
              <a:rPr lang="fr-FR" sz="6600" dirty="0" smtClean="0"/>
              <a:t>Administration &amp; Elections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6025" y="849026"/>
            <a:ext cx="2156604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3.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4086820"/>
            <a:ext cx="7128792" cy="2520280"/>
          </a:xfrm>
          <a:prstGeom prst="rect">
            <a:avLst/>
          </a:prstGeom>
        </p:spPr>
        <p:txBody>
          <a:bodyPr anchor="t"/>
          <a:lstStyle/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Affiliations, licences et cotisations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Comité Directeur &amp; Commissions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Elections du Comité Directeur et du Président</a:t>
            </a: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Affiliations, licences et cotisations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Affiliation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Au minimum les 3 membres du Bureau du club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40€ par club (gratuit la 1</a:t>
            </a:r>
            <a:r>
              <a:rPr lang="fr-FR" sz="1600" baseline="30000" dirty="0" smtClean="0"/>
              <a:t>e</a:t>
            </a:r>
            <a:r>
              <a:rPr lang="fr-FR" sz="1600" dirty="0" smtClean="0"/>
              <a:t> saison)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u="sng" dirty="0" smtClean="0"/>
              <a:t>Indispensable : actualiser les coordonnées du club et la composition du bureau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Engagement Championnat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30€ par équipe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Licences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Saison allant du 1</a:t>
            </a:r>
            <a:r>
              <a:rPr lang="fr-FR" sz="1600" baseline="30000" dirty="0" smtClean="0"/>
              <a:t>er</a:t>
            </a:r>
            <a:r>
              <a:rPr lang="fr-FR" sz="1600" dirty="0" smtClean="0"/>
              <a:t> Juillet au 30 Juin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20€ pour un adulte (dont 3,50€ d’assurance)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10€ pour un jeune (dont 3,50€ d’assurance)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16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12" name="Rectangle 11"/>
          <p:cNvSpPr/>
          <p:nvPr/>
        </p:nvSpPr>
        <p:spPr>
          <a:xfrm>
            <a:off x="1350095" y="5454972"/>
            <a:ext cx="8136904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Vote du montant des cotisations pour la saison</a:t>
            </a:r>
          </a:p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2011-2012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Comité Directeur &amp; Commissions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Un Comité Directeur de 9 personnes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Jérôme Joaille (Pr) / Gilles Bizot (Se) / Grégory Chardon (Tr</a:t>
            </a:r>
            <a:r>
              <a:rPr lang="fr-FR" sz="1600" dirty="0" smtClean="0">
                <a:sym typeface="Wingdings" pitchFamily="2" charset="2"/>
              </a:rPr>
              <a:t>)</a:t>
            </a:r>
            <a:endParaRPr lang="fr-FR" sz="1600" dirty="0" smtClean="0"/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Laetitia Gondard / Jean-Marie Frasse-</a:t>
            </a:r>
            <a:r>
              <a:rPr lang="fr-FR" sz="1600" dirty="0" err="1" smtClean="0"/>
              <a:t>Sombet</a:t>
            </a:r>
            <a:r>
              <a:rPr lang="fr-FR" sz="1600" dirty="0" smtClean="0"/>
              <a:t> / Vincent Moyon / Guy Jayme / Manuel Alexandre / Nicolas Lévrier</a:t>
            </a:r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Son rôle : mise en œuvre de la politique générale de la FFFL</a:t>
            </a:r>
          </a:p>
          <a:p>
            <a:pPr marL="354013" indent="-354013">
              <a:spcBef>
                <a:spcPts val="300"/>
              </a:spcBef>
              <a:buNone/>
            </a:pPr>
            <a:r>
              <a:rPr lang="fr-FR" sz="2000" b="1" dirty="0" smtClean="0"/>
              <a:t>	et prise de décisions et d’initiatives opérationnelles au fil de l’année</a:t>
            </a:r>
          </a:p>
          <a:p>
            <a:pPr marL="354013" indent="-354013">
              <a:spcBef>
                <a:spcPts val="300"/>
              </a:spcBef>
            </a:pPr>
            <a:endParaRPr lang="fr-FR" sz="1600" b="1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12 Commissions aux niveaux d’activité variables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b="1" dirty="0" smtClean="0"/>
              <a:t>Compétitions / Arbitrages et Règles / Formation / Jeunes / Féminine / </a:t>
            </a:r>
            <a:r>
              <a:rPr lang="fr-FR" sz="1600" b="1" dirty="0" err="1" smtClean="0"/>
              <a:t>Mktg</a:t>
            </a:r>
            <a:r>
              <a:rPr lang="fr-FR" sz="1600" b="1" dirty="0" smtClean="0"/>
              <a:t> &amp; </a:t>
            </a:r>
            <a:r>
              <a:rPr lang="fr-FR" sz="1600" b="1" dirty="0" err="1" smtClean="0"/>
              <a:t>Comm</a:t>
            </a:r>
            <a:r>
              <a:rPr lang="fr-FR" sz="1600" b="1" dirty="0" smtClean="0"/>
              <a:t> / Sélections</a:t>
            </a:r>
            <a:r>
              <a:rPr lang="fr-FR" sz="1600" dirty="0" smtClean="0"/>
              <a:t>  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Médicale / Discipline (1</a:t>
            </a:r>
            <a:r>
              <a:rPr lang="fr-FR" sz="1600" baseline="30000" dirty="0" smtClean="0"/>
              <a:t>e</a:t>
            </a:r>
            <a:r>
              <a:rPr lang="fr-FR" sz="1600" dirty="0" smtClean="0"/>
              <a:t> &amp; appel) / Lutte contre Dopage / Statuts et Règlements</a:t>
            </a:r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Un fonctionnement à améliorer et à amplifier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Piloter un projet de manière aussi autonome que possible et gérer un budget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Définir des objectifs raisonnables et atteignables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Impliquer davantage de membres fiables et répartir les tâches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Obtenir des résultats même modestes pour commencer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17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12" name="Rectangle 11"/>
          <p:cNvSpPr/>
          <p:nvPr/>
        </p:nvSpPr>
        <p:spPr>
          <a:xfrm>
            <a:off x="1350095" y="5670996"/>
            <a:ext cx="8136904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Besoin impératif de diversifier les membres actifs et d’accroître la participation au niveau fédéral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Elections du Comité Directeur et du Président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7771974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Commission de Surveillance des Opérations Electorales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Aurélie Boucher / Jean-Marie Courteille / Jean-François Desbiolles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Comité Directeur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Mandat d’1 an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9 membres / 9 candidats dont un nouveau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Laetitia Gondard / Jean-Marie Frasse-</a:t>
            </a:r>
            <a:r>
              <a:rPr lang="fr-FR" sz="1400" dirty="0" err="1" smtClean="0"/>
              <a:t>Sombet</a:t>
            </a:r>
            <a:r>
              <a:rPr lang="fr-FR" sz="1400" dirty="0" smtClean="0"/>
              <a:t> / Vincent Moyon / Guy Jayme / Manuel Alexandre / Nicolas Lévrier / Jérôme Joaille / Gilles Bizot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Grégory Chardon </a:t>
            </a:r>
            <a:r>
              <a:rPr lang="fr-FR" sz="1400" dirty="0" smtClean="0">
                <a:sym typeface="Wingdings" pitchFamily="2" charset="2"/>
              </a:rPr>
              <a:t> </a:t>
            </a:r>
            <a:r>
              <a:rPr lang="fr-FR" sz="1400" b="1" dirty="0" smtClean="0">
                <a:sym typeface="Wingdings" pitchFamily="2" charset="2"/>
              </a:rPr>
              <a:t>Marc de Navacelle</a:t>
            </a:r>
            <a:r>
              <a:rPr lang="fr-FR" sz="1400" dirty="0" smtClean="0">
                <a:sym typeface="Wingdings" pitchFamily="2" charset="2"/>
              </a:rPr>
              <a:t> (Tr) 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Scrutin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Chaque membre votant reçoit le nombre de bulletins correspondant à son barème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Dépouillement et résultat</a:t>
            </a:r>
          </a:p>
          <a:p>
            <a:pPr marL="534988" lvl="1" indent="-169863">
              <a:spcBef>
                <a:spcPts val="300"/>
              </a:spcBef>
            </a:pPr>
            <a:endParaRPr lang="fr-FR" sz="14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Président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Mandat d’1 an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1 candidat : Jérôme Joaille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Scrutin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Dépouillement et résultat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18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8" name="ZoneTexte 7"/>
          <p:cNvSpPr txBox="1"/>
          <p:nvPr/>
        </p:nvSpPr>
        <p:spPr>
          <a:xfrm>
            <a:off x="7326759" y="4554289"/>
            <a:ext cx="288032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 smtClean="0">
                <a:sym typeface="Wingdings" pitchFamily="2" charset="2"/>
              </a:rPr>
              <a:t>Marc de Navacelle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fr-FR" sz="1400" b="1" dirty="0" smtClean="0">
                <a:sym typeface="Wingdings" pitchFamily="2" charset="2"/>
              </a:rPr>
              <a:t>34 ans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fr-FR" sz="1400" b="1" dirty="0" smtClean="0">
                <a:sym typeface="Wingdings" pitchFamily="2" charset="2"/>
              </a:rPr>
              <a:t>Consultant en Gestion  d’Entreprise (incl. Comptabilité)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fr-FR" sz="1400" b="1" dirty="0" smtClean="0">
                <a:sym typeface="Wingdings" pitchFamily="2" charset="2"/>
              </a:rPr>
              <a:t>Loire-Atlantique</a:t>
            </a:r>
          </a:p>
          <a:p>
            <a:pPr marL="182563" indent="-182563">
              <a:buFont typeface="Arial" pitchFamily="34" charset="0"/>
              <a:buChar char="•"/>
            </a:pPr>
            <a:r>
              <a:rPr lang="fr-FR" sz="1400" b="1" dirty="0" smtClean="0">
                <a:sym typeface="Wingdings" pitchFamily="2" charset="2"/>
              </a:rPr>
              <a:t>7 sélections (WFC 2004)</a:t>
            </a:r>
            <a:endParaRPr lang="fr-FR" sz="1400" dirty="0"/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7542783" y="1134492"/>
          <a:ext cx="2133600" cy="723900"/>
        </p:xfrm>
        <a:graphic>
          <a:graphicData uri="http://schemas.openxmlformats.org/drawingml/2006/table">
            <a:tbl>
              <a:tblPr/>
              <a:tblGrid>
                <a:gridCol w="673100"/>
                <a:gridCol w="673100"/>
                <a:gridCol w="787400"/>
              </a:tblGrid>
              <a:tr h="40957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Base</a:t>
                      </a:r>
                      <a:br>
                        <a:rPr lang="fr-FR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F.F.FL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Quorum</a:t>
                      </a:r>
                      <a:br>
                        <a:rPr lang="fr-FR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(50%)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Présents</a:t>
                      </a:r>
                      <a:br>
                        <a:rPr lang="fr-FR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</a:br>
                      <a:r>
                        <a:rPr lang="fr-FR" sz="10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AG 2011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14325"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20 / 48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200" b="1" i="0" u="none" strike="noStrike">
                          <a:solidFill>
                            <a:srgbClr val="000000"/>
                          </a:solidFill>
                          <a:latin typeface="Arial"/>
                        </a:rPr>
                        <a:t> 10 / 24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fr-FR" sz="1100" b="1" i="0" u="none" strike="noStrike" dirty="0">
                          <a:solidFill>
                            <a:srgbClr val="000000"/>
                          </a:solidFill>
                          <a:latin typeface="Arial"/>
                        </a:rPr>
                        <a:t>  15 / 37 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3" name="Rectangle 12"/>
          <p:cNvSpPr/>
          <p:nvPr/>
        </p:nvSpPr>
        <p:spPr>
          <a:xfrm>
            <a:off x="7974831" y="1854572"/>
            <a:ext cx="1277914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fr-FR" sz="1100" dirty="0" smtClean="0"/>
              <a:t>Votants / Suffrages</a:t>
            </a:r>
            <a:endParaRPr lang="fr-FR" sz="1100" dirty="0"/>
          </a:p>
        </p:txBody>
      </p:sp>
      <p:pic>
        <p:nvPicPr>
          <p:cNvPr id="12" name="Image 11" descr="Marc de Navacelle lo.jpg"/>
          <p:cNvPicPr>
            <a:picLocks noChangeAspect="1"/>
          </p:cNvPicPr>
          <p:nvPr/>
        </p:nvPicPr>
        <p:blipFill>
          <a:blip r:embed="rId2" cstate="print"/>
          <a:srcRect l="5906" r="5501"/>
          <a:stretch>
            <a:fillRect/>
          </a:stretch>
        </p:blipFill>
        <p:spPr>
          <a:xfrm>
            <a:off x="7758807" y="2502644"/>
            <a:ext cx="2160240" cy="18288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646239" y="1992614"/>
            <a:ext cx="7272808" cy="1590150"/>
          </a:xfrm>
        </p:spPr>
        <p:txBody>
          <a:bodyPr>
            <a:noAutofit/>
          </a:bodyPr>
          <a:lstStyle/>
          <a:p>
            <a:r>
              <a:rPr lang="fr-FR" sz="6600" dirty="0" smtClean="0"/>
              <a:t>Marketing &amp; Communication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6025" y="849026"/>
            <a:ext cx="2156604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4.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4086820"/>
            <a:ext cx="7128792" cy="2520280"/>
          </a:xfrm>
          <a:prstGeom prst="rect">
            <a:avLst/>
          </a:prstGeom>
        </p:spPr>
        <p:txBody>
          <a:bodyPr anchor="t"/>
          <a:lstStyle/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Sponsoring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Site Internet &amp; Page </a:t>
            </a:r>
            <a:r>
              <a:rPr kumimoji="0" lang="fr-FR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Facebook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Relations Presse</a:t>
            </a: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Agenda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6" y="1053261"/>
            <a:ext cx="9932215" cy="5553839"/>
          </a:xfrm>
        </p:spPr>
        <p:txBody>
          <a:bodyPr>
            <a:noAutofit/>
          </a:bodyPr>
          <a:lstStyle/>
          <a:p>
            <a:pPr lvl="0">
              <a:spcBef>
                <a:spcPts val="1000"/>
              </a:spcBef>
            </a:pPr>
            <a:r>
              <a:rPr lang="fr-FR" sz="2400" b="1" dirty="0" smtClean="0"/>
              <a:t>Bilan général de l’activité de la FFFL  et perspectives</a:t>
            </a:r>
            <a:endParaRPr lang="fr-FR" sz="2800" dirty="0" smtClean="0"/>
          </a:p>
          <a:p>
            <a:pPr lvl="0">
              <a:spcBef>
                <a:spcPts val="1000"/>
              </a:spcBef>
            </a:pPr>
            <a:r>
              <a:rPr lang="fr-FR" sz="2400" b="1" dirty="0" smtClean="0"/>
              <a:t>Finances</a:t>
            </a:r>
            <a:endParaRPr lang="fr-FR" sz="2400" dirty="0" smtClean="0"/>
          </a:p>
          <a:p>
            <a:pPr>
              <a:spcBef>
                <a:spcPts val="1000"/>
              </a:spcBef>
            </a:pPr>
            <a:r>
              <a:rPr lang="fr-FR" sz="2400" b="1" dirty="0" smtClean="0"/>
              <a:t>Administration et Elections</a:t>
            </a:r>
            <a:endParaRPr lang="fr-FR" sz="2800" dirty="0" smtClean="0"/>
          </a:p>
          <a:p>
            <a:pPr lvl="0">
              <a:spcBef>
                <a:spcPts val="1000"/>
              </a:spcBef>
            </a:pPr>
            <a:r>
              <a:rPr lang="fr-FR" sz="2400" b="1" dirty="0" smtClean="0"/>
              <a:t>Marketing &amp; Communication</a:t>
            </a:r>
          </a:p>
          <a:p>
            <a:pPr>
              <a:spcBef>
                <a:spcPts val="1000"/>
              </a:spcBef>
            </a:pPr>
            <a:r>
              <a:rPr lang="fr-FR" sz="2400" b="1" dirty="0" smtClean="0"/>
              <a:t>Arbitrage</a:t>
            </a:r>
          </a:p>
          <a:p>
            <a:pPr algn="ctr">
              <a:spcBef>
                <a:spcPts val="1000"/>
              </a:spcBef>
              <a:buNone/>
            </a:pPr>
            <a:r>
              <a:rPr lang="fr-FR" sz="2400" b="1" dirty="0" smtClean="0"/>
              <a:t>PAUSE DEJEUNER</a:t>
            </a:r>
            <a:endParaRPr lang="fr-FR" sz="2800" dirty="0" smtClean="0"/>
          </a:p>
          <a:p>
            <a:pPr lvl="0">
              <a:spcBef>
                <a:spcPts val="1000"/>
              </a:spcBef>
            </a:pPr>
            <a:r>
              <a:rPr lang="fr-FR" sz="2400" b="1" dirty="0" smtClean="0"/>
              <a:t>Sélection Nationale</a:t>
            </a:r>
            <a:endParaRPr lang="fr-FR" sz="2400" dirty="0" smtClean="0"/>
          </a:p>
          <a:p>
            <a:pPr>
              <a:spcBef>
                <a:spcPts val="1000"/>
              </a:spcBef>
            </a:pPr>
            <a:r>
              <a:rPr lang="fr-FR" sz="2400" b="1" dirty="0" smtClean="0"/>
              <a:t>Floorball Féminin</a:t>
            </a:r>
            <a:endParaRPr lang="fr-FR" sz="2800" dirty="0" smtClean="0"/>
          </a:p>
          <a:p>
            <a:pPr>
              <a:spcBef>
                <a:spcPts val="1000"/>
              </a:spcBef>
            </a:pPr>
            <a:r>
              <a:rPr lang="fr-FR" sz="2400" b="1" dirty="0" smtClean="0"/>
              <a:t>Formation</a:t>
            </a:r>
            <a:endParaRPr lang="fr-FR" sz="2800" dirty="0" smtClean="0"/>
          </a:p>
          <a:p>
            <a:pPr>
              <a:spcBef>
                <a:spcPts val="1000"/>
              </a:spcBef>
            </a:pPr>
            <a:r>
              <a:rPr lang="fr-FR" sz="2400" b="1" dirty="0" smtClean="0"/>
              <a:t>Jeunes</a:t>
            </a:r>
            <a:endParaRPr lang="fr-FR" sz="2800" dirty="0" smtClean="0"/>
          </a:p>
          <a:p>
            <a:pPr>
              <a:spcBef>
                <a:spcPts val="1000"/>
              </a:spcBef>
            </a:pPr>
            <a:r>
              <a:rPr lang="fr-FR" sz="2400" b="1" dirty="0" smtClean="0"/>
              <a:t>Championnat : Bilan 2010-2011 et Projet 2011-2012</a:t>
            </a:r>
            <a:endParaRPr lang="fr-FR" sz="2800" dirty="0" smtClean="0"/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2</a:t>
            </a:fld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cxnSp>
        <p:nvCxnSpPr>
          <p:cNvPr id="8" name="Connecteur droit 7"/>
          <p:cNvCxnSpPr/>
          <p:nvPr/>
        </p:nvCxnSpPr>
        <p:spPr>
          <a:xfrm rot="10800000">
            <a:off x="197967" y="3510754"/>
            <a:ext cx="9937104" cy="1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eur droit 10"/>
          <p:cNvCxnSpPr/>
          <p:nvPr/>
        </p:nvCxnSpPr>
        <p:spPr>
          <a:xfrm rot="10800000">
            <a:off x="197968" y="3942804"/>
            <a:ext cx="9937104" cy="1"/>
          </a:xfrm>
          <a:prstGeom prst="line">
            <a:avLst/>
          </a:prstGeom>
          <a:ln w="190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sponsoring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Un manque d’envergure et d’intérêt pour les entreprises privées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 dossier de partenariat a été rédigé et adressé à des entreprises intervenant habituellement dans l’</a:t>
            </a:r>
            <a:r>
              <a:rPr lang="fr-FR" sz="1600" dirty="0" err="1" smtClean="0"/>
              <a:t>unviers</a:t>
            </a:r>
            <a:r>
              <a:rPr lang="fr-FR" sz="1600" dirty="0" smtClean="0"/>
              <a:t> du sport, en tant que sponsors ou mécènes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FDJ, La Poste, Coca-Cola, Havas, Capgemini, Total, Fondation Lagardère, Fondation Lacoste, Fondation Danone, Fondation Orange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Réponse classique : une discipline intéressante mais soit elle n’est pas assez significative pour justifier un investissement, soit elle n’entre pas dans le champ d’intervention des mécènes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Les acteurs « publics » se retranchent derrière un même argument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Conseil Général des Hauts-de-Seine, DDJS 92, Fondation du Sport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Réponse classique : ceci est intéressant mais tant que vous n’avez pas d’agrément ministériel, il est impossible d’aller plus loin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20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12" name="Rectangle 11"/>
          <p:cNvSpPr/>
          <p:nvPr/>
        </p:nvSpPr>
        <p:spPr>
          <a:xfrm>
            <a:off x="1206079" y="4950916"/>
            <a:ext cx="8136904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Dans l’état actuel de notre développement et de notre reconnaissance, peu d’options au niveau FFFL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Site Internet &amp; Page Facebook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Une site web qui fonctionne de mieux en mieux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Entre 200 et 300 visites / jour en moyenne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participation accrue des clubs pour fournir du contenu </a:t>
            </a:r>
            <a:r>
              <a:rPr lang="fr-FR" sz="1600" dirty="0" smtClean="0">
                <a:sym typeface="Wingdings" pitchFamily="2" charset="2"/>
              </a:rPr>
              <a:t> un site mieux alimenté, plus attractif qui crédibilise notre discipline</a:t>
            </a:r>
            <a:endParaRPr lang="fr-FR" sz="1600" dirty="0" smtClean="0"/>
          </a:p>
          <a:p>
            <a:pPr marL="534988" lvl="1" indent="-169863">
              <a:spcBef>
                <a:spcPts val="300"/>
              </a:spcBef>
            </a:pPr>
            <a:endParaRPr lang="fr-FR" sz="1000" dirty="0" smtClean="0"/>
          </a:p>
          <a:p>
            <a:pPr marL="365125" indent="-365125">
              <a:spcBef>
                <a:spcPts val="300"/>
              </a:spcBef>
            </a:pPr>
            <a:r>
              <a:rPr lang="fr-FR" sz="2000" b="1" dirty="0" smtClean="0"/>
              <a:t>Une rénovation du site en cours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Objectifs : moderniser le « look &amp; feel », enrichir la présentation visuelle, clarifier la présentation et compléter le contenu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Evolutions : remise en forme de la homepage, insertions de photos et vidéos, refonte de certaines rubriques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Lancement : rentrée 2011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Présence Facebook lancée début 2011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Contenu : Mise en avant des news à retrouver sur le site, mise en ligne réactive des résultats du Chpt 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286 Fans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Objectifs à explorer : augmenter le nombre d’adhérents / développer un contenu un peu plus original, simple et restant dans l’esprit qui doit être celui d’une page institutionnelle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21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 l="8711" t="24338" b="36918"/>
          <a:stretch>
            <a:fillRect/>
          </a:stretch>
        </p:blipFill>
        <p:spPr bwMode="auto">
          <a:xfrm>
            <a:off x="3438327" y="3654772"/>
            <a:ext cx="5081265" cy="13478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Relations Presse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Slapshot : une vitrine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4 à 6 pages : Présentation des clubs, ITW et portraits, reportages, articles « techniques »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 ouverture sur la communauté hockey (Glace et RIHL)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Support de présentation valorisant face à tout type d’interlocuteur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Abonnez-vous : 20€ par an !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Un bon travail des clubs au niveau local-régional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Nombreuses retombées sur la PQR et autres médias régionaux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65125" indent="-365125">
              <a:spcBef>
                <a:spcPts val="300"/>
              </a:spcBef>
            </a:pPr>
            <a:r>
              <a:rPr lang="fr-FR" sz="2000" b="1" dirty="0" smtClean="0"/>
              <a:t>Un manque d’intérêt de la part des médias nationaux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discipline qui manque d’envergure pour entrer dans l’actualité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discipline pas assez loufoque pour entrer dans les rubriques insolites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 travail qui reste à accomplir pour obtenir une couverture de certains support sous l’angle « découverte  »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22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12" name="Rectangle 11"/>
          <p:cNvSpPr/>
          <p:nvPr/>
        </p:nvSpPr>
        <p:spPr>
          <a:xfrm>
            <a:off x="1134071" y="5166940"/>
            <a:ext cx="8136904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Un travail à poursuivre sans relâche, avec la répétition des contacts pour objectif</a:t>
            </a:r>
          </a:p>
        </p:txBody>
      </p:sp>
      <p:pic>
        <p:nvPicPr>
          <p:cNvPr id="49154" name="Picture 2" descr="http://www.slapshotmag.com/WebRoot/ce_fr/Shops/195024/MediaGallery/slapshot_56-couv-light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118847" y="1854572"/>
            <a:ext cx="1714500" cy="244792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34271" y="1560566"/>
            <a:ext cx="4896544" cy="1590150"/>
          </a:xfrm>
        </p:spPr>
        <p:txBody>
          <a:bodyPr>
            <a:noAutofit/>
          </a:bodyPr>
          <a:lstStyle/>
          <a:p>
            <a:r>
              <a:rPr lang="fr-FR" sz="6600" dirty="0" smtClean="0"/>
              <a:t>Arbitrage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6025" y="849026"/>
            <a:ext cx="2156604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5.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4086820"/>
            <a:ext cx="7128792" cy="2520280"/>
          </a:xfrm>
          <a:prstGeom prst="rect">
            <a:avLst/>
          </a:prstGeom>
        </p:spPr>
        <p:txBody>
          <a:bodyPr anchor="t"/>
          <a:lstStyle/>
          <a:p>
            <a:pPr marL="336645" indent="-33664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</a:rPr>
              <a:t>Bilan d’activité de la Commission</a:t>
            </a:r>
          </a:p>
          <a:p>
            <a:pPr marL="336645" indent="-33664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</a:rPr>
              <a:t>Evaluation de l’arbitrage en France</a:t>
            </a:r>
          </a:p>
          <a:p>
            <a:pPr marL="336645" indent="-33664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</a:rPr>
              <a:t>Objectifs</a:t>
            </a:r>
            <a:endParaRPr lang="fr-FR" sz="3200" i="1" dirty="0">
              <a:solidFill>
                <a:srgbClr val="002060"/>
              </a:solidFill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7979672" y="6247060"/>
            <a:ext cx="208339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/>
              <a:t>Cédric Maire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Bilan d’activité de la Commission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 fontScale="92500" lnSpcReduction="20000"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La Commission Arbitrage &amp; Règles du Jeu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Cédric Maire / Jean-Marie Courteille / Patrick Droz + Jérôme Joaille en pratique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Missions :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Encadrer et coordonner pour améliorer la qualité de l’arbitrage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Former, superviser, conseiller 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Recenser et désigner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Formations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Deux sessions de niveau 1 réalisées sur des journées de Chpt, en janvier 2011 : Nantes et Grenoble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23 participants, mais pas de tous les clubs : 9 (+1 Rennes) sur 16 concernés par le Chpt 2010-2011 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65125" indent="-365125">
              <a:spcBef>
                <a:spcPts val="300"/>
              </a:spcBef>
            </a:pPr>
            <a:r>
              <a:rPr lang="fr-FR" sz="2000" b="1" dirty="0" smtClean="0"/>
              <a:t>Recensement et classification des arbitres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Système de niveaux avec critères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85 arbitres recensés (18 clubs = tous sauf Chambéry et Wasquehal), dont 14 </a:t>
            </a:r>
            <a:r>
              <a:rPr lang="fr-FR" sz="1600" dirty="0" err="1" smtClean="0"/>
              <a:t>niv</a:t>
            </a:r>
            <a:r>
              <a:rPr lang="fr-FR" sz="1600" dirty="0" smtClean="0"/>
              <a:t>. 1 et 1 </a:t>
            </a:r>
            <a:r>
              <a:rPr lang="fr-FR" sz="1600" dirty="0" err="1" smtClean="0"/>
              <a:t>niv</a:t>
            </a:r>
            <a:r>
              <a:rPr lang="fr-FR" sz="1600" dirty="0" smtClean="0"/>
              <a:t>. 3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Superviser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Observations et débriefing (technique d'arbitrage, gestion du match, décisions importantes …)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Réunion (tel) de la Commission, deux fois dans la saison, à mi-parcours et avant play-offs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Désigner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Pour tous les matches de la saison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Venue d’arbitres autrichiens pour les Play-offs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Envoi d’arbitres qui ne jouent pas = nouveauté à Quiévrechain (Nordiques) et sur Lyon (Pirates)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24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Evaluation de l’arbitrage en France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Progression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Des paires qui se forment et s’affirment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En D1 : + d’assurance et de maitrise, à la fois technique et comportementale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Optimisation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implication encore trop inégale des clubs, amenant à certaines improvisations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Siffler davantage et mieux appliquer les règles et l’esprit du floorball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Les coups de crosses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+ de pénalités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Améliorer considérablement le déplacement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Mieux se préparer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25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6" name="Rectangle 5"/>
          <p:cNvSpPr/>
          <p:nvPr/>
        </p:nvSpPr>
        <p:spPr>
          <a:xfrm>
            <a:off x="144016" y="4446860"/>
            <a:ext cx="10135071" cy="18002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Forte marge de progression (technique et gestion des rencontres)</a:t>
            </a:r>
          </a:p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Rôle d’arbitre pas assez intégré et valorisé</a:t>
            </a:r>
          </a:p>
          <a:p>
            <a:pPr marL="354013" indent="-354013" algn="ctr"/>
            <a:endParaRPr lang="fr-FR" sz="1100" b="1" dirty="0" smtClean="0">
              <a:solidFill>
                <a:srgbClr val="002060"/>
              </a:solidFill>
            </a:endParaRPr>
          </a:p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La progression du jeu passe par la progression de l’arbitrage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Objectifs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/>
          </a:bodyPr>
          <a:lstStyle/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Formations 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Reproduire deux sessions de niveau 1 sur des journées de Chpt (le matin)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Proposer une formation de </a:t>
            </a:r>
            <a:r>
              <a:rPr lang="fr-FR" sz="1600" dirty="0" err="1" smtClean="0"/>
              <a:t>niv</a:t>
            </a:r>
            <a:r>
              <a:rPr lang="fr-FR" sz="1600" dirty="0" smtClean="0"/>
              <a:t>.2 d’une journée (hors Chpt) pour les arbitres certifiés « </a:t>
            </a:r>
            <a:r>
              <a:rPr lang="fr-FR" sz="1600" dirty="0" err="1" smtClean="0"/>
              <a:t>Niv</a:t>
            </a:r>
            <a:r>
              <a:rPr lang="fr-FR" sz="1600" dirty="0" smtClean="0"/>
              <a:t>. 1 » sur début de saison avec expert Suisse (Philippe </a:t>
            </a:r>
            <a:r>
              <a:rPr lang="fr-FR" sz="1600" dirty="0" err="1" smtClean="0"/>
              <a:t>Renz</a:t>
            </a:r>
            <a:r>
              <a:rPr lang="fr-FR" sz="1600" dirty="0" smtClean="0"/>
              <a:t>, arbitre de la Finale des WFC 2010)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Superviser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Améliorer en quantité : + d’observations, notamment sur la D2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Et en qualité : grille d’analyse et évaluation de la progression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Mobiliser les clubs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Promouvoir l’arbitrage de manière générale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Insister sur l’apprentissage des règles et la participation aux formations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Faire circuler l’information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Anticiper et mieux s’organiser : assurer la participation du club conformément au règlement et dans de bonnes conditions, disposer de tenues spécifiques, former des paires stables</a:t>
            </a:r>
            <a:endParaRPr lang="fr-FR" sz="1400" dirty="0" smtClean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26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6" name="Rectangle 5"/>
          <p:cNvSpPr/>
          <p:nvPr/>
        </p:nvSpPr>
        <p:spPr>
          <a:xfrm>
            <a:off x="2142183" y="5526980"/>
            <a:ext cx="5904656" cy="936104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Les formations sont obligatoires !</a:t>
            </a:r>
          </a:p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Besoin de contributions nouvelles !</a:t>
            </a:r>
          </a:p>
        </p:txBody>
      </p:sp>
      <p:pic>
        <p:nvPicPr>
          <p:cNvPr id="2050" name="Picture 2" descr="http://unihockey.ch/cgi-bin/bildanzeige.pl?n&amp;125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4751" y="2286620"/>
            <a:ext cx="2330624" cy="155374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782143" y="1992614"/>
            <a:ext cx="7272808" cy="1878182"/>
          </a:xfrm>
        </p:spPr>
        <p:txBody>
          <a:bodyPr>
            <a:noAutofit/>
          </a:bodyPr>
          <a:lstStyle/>
          <a:p>
            <a:r>
              <a:rPr lang="fr-FR" sz="6600" dirty="0" smtClean="0"/>
              <a:t>Pause Déjeuner</a:t>
            </a:r>
            <a:br>
              <a:rPr lang="fr-FR" sz="6600" dirty="0" smtClean="0"/>
            </a:br>
            <a:r>
              <a:rPr lang="fr-FR" sz="6600" dirty="0" smtClean="0"/>
              <a:t>1h</a:t>
            </a:r>
            <a:endParaRPr lang="fr-FR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Pause déjeuner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28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6" name="ZoneTexte 5"/>
          <p:cNvSpPr txBox="1"/>
          <p:nvPr/>
        </p:nvSpPr>
        <p:spPr>
          <a:xfrm>
            <a:off x="425037" y="2574652"/>
            <a:ext cx="954044" cy="276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solidFill>
                  <a:srgbClr val="002060"/>
                </a:solidFill>
              </a:rPr>
              <a:t>Boulangerie</a:t>
            </a:r>
            <a:endParaRPr lang="fr-FR" sz="1200" b="1" dirty="0">
              <a:solidFill>
                <a:srgbClr val="002060"/>
              </a:solidFill>
            </a:endParaRPr>
          </a:p>
        </p:txBody>
      </p:sp>
      <p:sp>
        <p:nvSpPr>
          <p:cNvPr id="7" name="ZoneTexte 6"/>
          <p:cNvSpPr txBox="1"/>
          <p:nvPr/>
        </p:nvSpPr>
        <p:spPr>
          <a:xfrm>
            <a:off x="425037" y="4230837"/>
            <a:ext cx="936104" cy="276999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fr-FR" sz="1200" b="1" dirty="0" smtClean="0">
                <a:solidFill>
                  <a:srgbClr val="002060"/>
                </a:solidFill>
              </a:rPr>
              <a:t>Subway</a:t>
            </a:r>
            <a:endParaRPr lang="fr-FR" sz="1200" b="1" dirty="0">
              <a:solidFill>
                <a:srgbClr val="002060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425037" y="3870796"/>
            <a:ext cx="927049" cy="276999"/>
          </a:xfrm>
          <a:prstGeom prst="rect">
            <a:avLst/>
          </a:prstGeom>
          <a:solidFill>
            <a:srgbClr val="002060"/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solidFill>
                  <a:schemeClr val="bg1"/>
                </a:solidFill>
              </a:rPr>
              <a:t>Le Saint Cyr</a:t>
            </a:r>
            <a:endParaRPr lang="fr-FR" sz="1200" b="1" dirty="0">
              <a:solidFill>
                <a:schemeClr val="bg1"/>
              </a:solidFill>
            </a:endParaRPr>
          </a:p>
        </p:txBody>
      </p:sp>
      <p:sp>
        <p:nvSpPr>
          <p:cNvPr id="9" name="ZoneTexte 8"/>
          <p:cNvSpPr txBox="1"/>
          <p:nvPr/>
        </p:nvSpPr>
        <p:spPr>
          <a:xfrm>
            <a:off x="425037" y="3510756"/>
            <a:ext cx="937436" cy="276999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txBody>
          <a:bodyPr wrap="none" rtlCol="0">
            <a:spAutoFit/>
          </a:bodyPr>
          <a:lstStyle/>
          <a:p>
            <a:r>
              <a:rPr lang="fr-FR" sz="1200" b="1" dirty="0" smtClean="0">
                <a:solidFill>
                  <a:srgbClr val="FFFF00"/>
                </a:solidFill>
              </a:rPr>
              <a:t>McDonald’s</a:t>
            </a:r>
            <a:endParaRPr lang="fr-FR" sz="1200" b="1" dirty="0">
              <a:solidFill>
                <a:srgbClr val="FFFF00"/>
              </a:solidFill>
            </a:endParaRPr>
          </a:p>
        </p:txBody>
      </p:sp>
      <p:grpSp>
        <p:nvGrpSpPr>
          <p:cNvPr id="13" name="Groupe 12"/>
          <p:cNvGrpSpPr/>
          <p:nvPr/>
        </p:nvGrpSpPr>
        <p:grpSpPr>
          <a:xfrm>
            <a:off x="1352086" y="1062484"/>
            <a:ext cx="7702865" cy="4248472"/>
            <a:chOff x="1322585" y="1772816"/>
            <a:chExt cx="7702865" cy="4248472"/>
          </a:xfrm>
        </p:grpSpPr>
        <p:pic>
          <p:nvPicPr>
            <p:cNvPr id="14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42225" t="45000" r="6391" b="8696"/>
            <a:stretch>
              <a:fillRect/>
            </a:stretch>
          </p:blipFill>
          <p:spPr bwMode="auto">
            <a:xfrm>
              <a:off x="1475656" y="2132856"/>
              <a:ext cx="6264696" cy="3528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5" name="Image 14" descr="Logo France Floorball Lo.jp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39952" y="2284496"/>
              <a:ext cx="504056" cy="640448"/>
            </a:xfrm>
            <a:prstGeom prst="rect">
              <a:avLst/>
            </a:prstGeom>
            <a:ln>
              <a:solidFill>
                <a:srgbClr val="002060"/>
              </a:solidFill>
            </a:ln>
          </p:spPr>
        </p:pic>
        <p:sp>
          <p:nvSpPr>
            <p:cNvPr id="16" name="Ellipse 15"/>
            <p:cNvSpPr/>
            <p:nvPr/>
          </p:nvSpPr>
          <p:spPr>
            <a:xfrm>
              <a:off x="2411760" y="5229200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Ellipse 16"/>
            <p:cNvSpPr/>
            <p:nvPr/>
          </p:nvSpPr>
          <p:spPr>
            <a:xfrm>
              <a:off x="1979712" y="3717032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Ellipse 17"/>
            <p:cNvSpPr/>
            <p:nvPr/>
          </p:nvSpPr>
          <p:spPr>
            <a:xfrm>
              <a:off x="2195736" y="4005064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Ellipse 18"/>
            <p:cNvSpPr/>
            <p:nvPr/>
          </p:nvSpPr>
          <p:spPr>
            <a:xfrm>
              <a:off x="6372200" y="2636912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Ellipse 19"/>
            <p:cNvSpPr/>
            <p:nvPr/>
          </p:nvSpPr>
          <p:spPr>
            <a:xfrm>
              <a:off x="6948264" y="3068960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Ellipse 20"/>
            <p:cNvSpPr/>
            <p:nvPr/>
          </p:nvSpPr>
          <p:spPr>
            <a:xfrm>
              <a:off x="6876256" y="3429000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Ellipse 21"/>
            <p:cNvSpPr/>
            <p:nvPr/>
          </p:nvSpPr>
          <p:spPr>
            <a:xfrm>
              <a:off x="4788024" y="4653136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3" name="Ellipse 22"/>
            <p:cNvSpPr/>
            <p:nvPr/>
          </p:nvSpPr>
          <p:spPr>
            <a:xfrm>
              <a:off x="4139952" y="4653136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4" name="Ellipse 23"/>
            <p:cNvSpPr/>
            <p:nvPr/>
          </p:nvSpPr>
          <p:spPr>
            <a:xfrm>
              <a:off x="3851920" y="4653136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5" name="Ellipse 24"/>
            <p:cNvSpPr/>
            <p:nvPr/>
          </p:nvSpPr>
          <p:spPr>
            <a:xfrm>
              <a:off x="3563888" y="4581128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6" name="Ellipse 25"/>
            <p:cNvSpPr/>
            <p:nvPr/>
          </p:nvSpPr>
          <p:spPr>
            <a:xfrm>
              <a:off x="3203848" y="4581128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Ellipse 26"/>
            <p:cNvSpPr/>
            <p:nvPr/>
          </p:nvSpPr>
          <p:spPr>
            <a:xfrm>
              <a:off x="2843808" y="4733528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Ellipse 27"/>
            <p:cNvSpPr/>
            <p:nvPr/>
          </p:nvSpPr>
          <p:spPr>
            <a:xfrm>
              <a:off x="2915816" y="4077072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Ellipse 28"/>
            <p:cNvSpPr/>
            <p:nvPr/>
          </p:nvSpPr>
          <p:spPr>
            <a:xfrm>
              <a:off x="2555776" y="5013176"/>
              <a:ext cx="216024" cy="216024"/>
            </a:xfrm>
            <a:prstGeom prst="ellipse">
              <a:avLst/>
            </a:prstGeom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ZoneTexte 29"/>
            <p:cNvSpPr txBox="1"/>
            <p:nvPr/>
          </p:nvSpPr>
          <p:spPr>
            <a:xfrm>
              <a:off x="7884368" y="2924944"/>
              <a:ext cx="954044" cy="27699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rgbClr val="002060"/>
                  </a:solidFill>
                </a:rPr>
                <a:t>Boulangerie</a:t>
              </a:r>
              <a:endParaRPr lang="fr-FR" sz="1200" b="1" dirty="0">
                <a:solidFill>
                  <a:srgbClr val="002060"/>
                </a:solidFill>
              </a:endParaRPr>
            </a:p>
          </p:txBody>
        </p:sp>
        <p:sp>
          <p:nvSpPr>
            <p:cNvPr id="31" name="ZoneTexte 30"/>
            <p:cNvSpPr txBox="1"/>
            <p:nvPr/>
          </p:nvSpPr>
          <p:spPr>
            <a:xfrm>
              <a:off x="1403648" y="5733256"/>
              <a:ext cx="1072345" cy="27699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rgbClr val="002060"/>
                  </a:solidFill>
                </a:rPr>
                <a:t>Carrefour City</a:t>
              </a:r>
              <a:endParaRPr lang="fr-FR" sz="12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32" name="Connecteur droit avec flèche 31"/>
            <p:cNvCxnSpPr>
              <a:stCxn id="9" idx="3"/>
              <a:endCxn id="26" idx="2"/>
            </p:cNvCxnSpPr>
            <p:nvPr/>
          </p:nvCxnSpPr>
          <p:spPr>
            <a:xfrm>
              <a:off x="1332972" y="4287580"/>
              <a:ext cx="1870876" cy="40156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avec flèche 32"/>
            <p:cNvCxnSpPr>
              <a:stCxn id="6" idx="3"/>
              <a:endCxn id="17" idx="1"/>
            </p:cNvCxnSpPr>
            <p:nvPr/>
          </p:nvCxnSpPr>
          <p:spPr>
            <a:xfrm>
              <a:off x="1349580" y="3351476"/>
              <a:ext cx="661768" cy="39719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avec flèche 33"/>
            <p:cNvCxnSpPr>
              <a:stCxn id="30" idx="1"/>
              <a:endCxn id="20" idx="7"/>
            </p:cNvCxnSpPr>
            <p:nvPr/>
          </p:nvCxnSpPr>
          <p:spPr>
            <a:xfrm rot="10800000" flipV="1">
              <a:off x="7132652" y="3063444"/>
              <a:ext cx="751716" cy="3715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avec flèche 34"/>
            <p:cNvCxnSpPr>
              <a:stCxn id="31" idx="0"/>
              <a:endCxn id="16" idx="3"/>
            </p:cNvCxnSpPr>
            <p:nvPr/>
          </p:nvCxnSpPr>
          <p:spPr>
            <a:xfrm rot="5400000" flipH="1" flipV="1">
              <a:off x="2031774" y="5321635"/>
              <a:ext cx="319668" cy="503575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avec flèche 35"/>
            <p:cNvCxnSpPr>
              <a:stCxn id="7" idx="3"/>
              <a:endCxn id="29" idx="2"/>
            </p:cNvCxnSpPr>
            <p:nvPr/>
          </p:nvCxnSpPr>
          <p:spPr>
            <a:xfrm>
              <a:off x="1331640" y="5007661"/>
              <a:ext cx="1224136" cy="113527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avec flèche 36"/>
            <p:cNvCxnSpPr>
              <a:stCxn id="8" idx="3"/>
              <a:endCxn id="27" idx="2"/>
            </p:cNvCxnSpPr>
            <p:nvPr/>
          </p:nvCxnSpPr>
          <p:spPr>
            <a:xfrm>
              <a:off x="1322585" y="4647620"/>
              <a:ext cx="1521223" cy="19392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ZoneTexte 37"/>
            <p:cNvSpPr txBox="1"/>
            <p:nvPr/>
          </p:nvSpPr>
          <p:spPr>
            <a:xfrm>
              <a:off x="2555776" y="5733256"/>
              <a:ext cx="1390573" cy="276999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chemeClr val="bg1"/>
                  </a:solidFill>
                </a:rPr>
                <a:t>Chope Champerret</a:t>
              </a:r>
              <a:endParaRPr lang="fr-FR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39" name="ZoneTexte 38"/>
            <p:cNvSpPr txBox="1"/>
            <p:nvPr/>
          </p:nvSpPr>
          <p:spPr>
            <a:xfrm>
              <a:off x="4941095" y="5744289"/>
              <a:ext cx="812467" cy="276999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chemeClr val="bg1"/>
                  </a:solidFill>
                </a:rPr>
                <a:t>Chavignol</a:t>
              </a:r>
              <a:endParaRPr lang="fr-FR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40" name="ZoneTexte 39"/>
            <p:cNvSpPr txBox="1"/>
            <p:nvPr/>
          </p:nvSpPr>
          <p:spPr>
            <a:xfrm>
              <a:off x="5796136" y="5733256"/>
              <a:ext cx="585417" cy="276999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chemeClr val="bg1"/>
                  </a:solidFill>
                </a:rPr>
                <a:t>In Out</a:t>
              </a:r>
              <a:endParaRPr lang="fr-FR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1" name="Connecteur droit avec flèche 40"/>
            <p:cNvCxnSpPr>
              <a:stCxn id="38" idx="0"/>
            </p:cNvCxnSpPr>
            <p:nvPr/>
          </p:nvCxnSpPr>
          <p:spPr>
            <a:xfrm rot="5400000" flipH="1" flipV="1">
              <a:off x="2975440" y="5072801"/>
              <a:ext cx="936078" cy="38483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2" name="ZoneTexte 41"/>
            <p:cNvSpPr txBox="1"/>
            <p:nvPr/>
          </p:nvSpPr>
          <p:spPr>
            <a:xfrm>
              <a:off x="3995936" y="5733256"/>
              <a:ext cx="896399" cy="276999"/>
            </a:xfrm>
            <a:prstGeom prst="rect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rgbClr val="002060"/>
                  </a:solidFill>
                </a:rPr>
                <a:t>Doner King</a:t>
              </a:r>
              <a:endParaRPr lang="fr-FR" sz="1200" b="1" dirty="0">
                <a:solidFill>
                  <a:srgbClr val="002060"/>
                </a:solidFill>
              </a:endParaRPr>
            </a:p>
          </p:txBody>
        </p:sp>
        <p:cxnSp>
          <p:nvCxnSpPr>
            <p:cNvPr id="43" name="Connecteur droit avec flèche 42"/>
            <p:cNvCxnSpPr>
              <a:stCxn id="42" idx="0"/>
              <a:endCxn id="24" idx="4"/>
            </p:cNvCxnSpPr>
            <p:nvPr/>
          </p:nvCxnSpPr>
          <p:spPr>
            <a:xfrm rot="16200000" flipV="1">
              <a:off x="3769986" y="5059106"/>
              <a:ext cx="864096" cy="484204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avec flèche 43"/>
            <p:cNvCxnSpPr>
              <a:stCxn id="39" idx="0"/>
              <a:endCxn id="23" idx="5"/>
            </p:cNvCxnSpPr>
            <p:nvPr/>
          </p:nvCxnSpPr>
          <p:spPr>
            <a:xfrm rot="16200000" flipV="1">
              <a:off x="4382453" y="4779412"/>
              <a:ext cx="906765" cy="1022989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avec flèche 44"/>
            <p:cNvCxnSpPr>
              <a:stCxn id="40" idx="0"/>
              <a:endCxn id="22" idx="5"/>
            </p:cNvCxnSpPr>
            <p:nvPr/>
          </p:nvCxnSpPr>
          <p:spPr>
            <a:xfrm rot="16200000" flipV="1">
              <a:off x="5082763" y="4727173"/>
              <a:ext cx="895732" cy="1116433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6" name="ZoneTexte 45"/>
            <p:cNvSpPr txBox="1"/>
            <p:nvPr/>
          </p:nvSpPr>
          <p:spPr>
            <a:xfrm>
              <a:off x="1835696" y="1772816"/>
              <a:ext cx="1005660" cy="276999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chemeClr val="bg1"/>
                  </a:solidFill>
                </a:rPr>
                <a:t>Royal Villiers</a:t>
              </a:r>
              <a:endParaRPr lang="fr-FR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7" name="Connecteur droit avec flèche 46"/>
            <p:cNvCxnSpPr>
              <a:stCxn id="46" idx="2"/>
              <a:endCxn id="18" idx="0"/>
            </p:cNvCxnSpPr>
            <p:nvPr/>
          </p:nvCxnSpPr>
          <p:spPr>
            <a:xfrm rot="5400000">
              <a:off x="1343513" y="3010050"/>
              <a:ext cx="1955249" cy="3477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ZoneTexte 47"/>
            <p:cNvSpPr txBox="1"/>
            <p:nvPr/>
          </p:nvSpPr>
          <p:spPr>
            <a:xfrm>
              <a:off x="2915816" y="1772816"/>
              <a:ext cx="727828" cy="276999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chemeClr val="bg1"/>
                  </a:solidFill>
                </a:rPr>
                <a:t>Le Moka</a:t>
              </a:r>
              <a:endParaRPr lang="fr-FR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49" name="Connecteur droit avec flèche 48"/>
            <p:cNvCxnSpPr>
              <a:stCxn id="48" idx="2"/>
              <a:endCxn id="28" idx="0"/>
            </p:cNvCxnSpPr>
            <p:nvPr/>
          </p:nvCxnSpPr>
          <p:spPr>
            <a:xfrm rot="5400000">
              <a:off x="2138151" y="2935492"/>
              <a:ext cx="2027257" cy="25590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0" name="ZoneTexte 49"/>
            <p:cNvSpPr txBox="1"/>
            <p:nvPr/>
          </p:nvSpPr>
          <p:spPr>
            <a:xfrm>
              <a:off x="7884368" y="3429000"/>
              <a:ext cx="716863" cy="276999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chemeClr val="bg1"/>
                  </a:solidFill>
                </a:rPr>
                <a:t>Celtique</a:t>
              </a:r>
              <a:endParaRPr lang="fr-FR" sz="1200" b="1" dirty="0">
                <a:solidFill>
                  <a:schemeClr val="bg1"/>
                </a:solidFill>
              </a:endParaRPr>
            </a:p>
          </p:txBody>
        </p:sp>
        <p:sp>
          <p:nvSpPr>
            <p:cNvPr id="51" name="ZoneTexte 50"/>
            <p:cNvSpPr txBox="1"/>
            <p:nvPr/>
          </p:nvSpPr>
          <p:spPr>
            <a:xfrm>
              <a:off x="7884368" y="2132856"/>
              <a:ext cx="1141082" cy="276999"/>
            </a:xfrm>
            <a:prstGeom prst="rect">
              <a:avLst/>
            </a:prstGeom>
            <a:solidFill>
              <a:srgbClr val="002060"/>
            </a:solidFill>
            <a:ln>
              <a:solidFill>
                <a:schemeClr val="tx2">
                  <a:lumMod val="20000"/>
                  <a:lumOff val="80000"/>
                </a:schemeClr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fr-FR" sz="1200" b="1" dirty="0" smtClean="0">
                  <a:solidFill>
                    <a:schemeClr val="bg1"/>
                  </a:solidFill>
                </a:rPr>
                <a:t>Clos Courcelles</a:t>
              </a:r>
              <a:endParaRPr lang="fr-FR" sz="1200" b="1" dirty="0">
                <a:solidFill>
                  <a:schemeClr val="bg1"/>
                </a:solidFill>
              </a:endParaRPr>
            </a:p>
          </p:txBody>
        </p:sp>
        <p:cxnSp>
          <p:nvCxnSpPr>
            <p:cNvPr id="52" name="Connecteur droit avec flèche 51"/>
            <p:cNvCxnSpPr>
              <a:stCxn id="51" idx="1"/>
              <a:endCxn id="19" idx="7"/>
            </p:cNvCxnSpPr>
            <p:nvPr/>
          </p:nvCxnSpPr>
          <p:spPr>
            <a:xfrm rot="10800000" flipV="1">
              <a:off x="6556588" y="2271356"/>
              <a:ext cx="1327780" cy="397192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avec flèche 52"/>
            <p:cNvCxnSpPr>
              <a:stCxn id="50" idx="1"/>
              <a:endCxn id="21" idx="6"/>
            </p:cNvCxnSpPr>
            <p:nvPr/>
          </p:nvCxnSpPr>
          <p:spPr>
            <a:xfrm rot="10800000">
              <a:off x="7092280" y="3537012"/>
              <a:ext cx="792088" cy="30488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54" name="Connecteur droit avec flèche 53"/>
          <p:cNvCxnSpPr/>
          <p:nvPr/>
        </p:nvCxnSpPr>
        <p:spPr>
          <a:xfrm>
            <a:off x="3089333" y="5815012"/>
            <a:ext cx="936104" cy="1588"/>
          </a:xfrm>
          <a:prstGeom prst="straightConnector1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ZoneTexte 54"/>
          <p:cNvSpPr txBox="1"/>
          <p:nvPr/>
        </p:nvSpPr>
        <p:spPr>
          <a:xfrm flipH="1">
            <a:off x="3275856" y="5887020"/>
            <a:ext cx="60235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b="1" dirty="0" smtClean="0"/>
              <a:t>50m</a:t>
            </a:r>
            <a:endParaRPr lang="fr-FR" sz="1400" b="1" dirty="0"/>
          </a:p>
        </p:txBody>
      </p:sp>
      <p:sp>
        <p:nvSpPr>
          <p:cNvPr id="56" name="ZoneTexte 55"/>
          <p:cNvSpPr txBox="1"/>
          <p:nvPr/>
        </p:nvSpPr>
        <p:spPr>
          <a:xfrm>
            <a:off x="6966719" y="5887020"/>
            <a:ext cx="293606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 smtClean="0"/>
              <a:t>A emporter :	5-7€</a:t>
            </a:r>
          </a:p>
          <a:p>
            <a:r>
              <a:rPr lang="fr-FR" dirty="0" smtClean="0"/>
              <a:t>Cafés Brasserie :	11-15€</a:t>
            </a:r>
            <a:endParaRPr lang="fr-F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34271" y="1560566"/>
            <a:ext cx="7272808" cy="1590150"/>
          </a:xfrm>
        </p:spPr>
        <p:txBody>
          <a:bodyPr>
            <a:noAutofit/>
          </a:bodyPr>
          <a:lstStyle/>
          <a:p>
            <a:r>
              <a:rPr lang="fr-FR" sz="6600" dirty="0" smtClean="0"/>
              <a:t>Sélection Nationale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6025" y="849026"/>
            <a:ext cx="2156604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6.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4086820"/>
            <a:ext cx="7128792" cy="2520280"/>
          </a:xfrm>
          <a:prstGeom prst="rect">
            <a:avLst/>
          </a:prstGeom>
        </p:spPr>
        <p:txBody>
          <a:bodyPr anchor="t"/>
          <a:lstStyle/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Point à date sur le Cycle 2012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La suite du Cycle 2012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Tournoi de qualification pour les WFC</a:t>
            </a:r>
          </a:p>
        </p:txBody>
      </p:sp>
      <p:sp>
        <p:nvSpPr>
          <p:cNvPr id="5" name="ZoneTexte 4"/>
          <p:cNvSpPr txBox="1"/>
          <p:nvPr/>
        </p:nvSpPr>
        <p:spPr>
          <a:xfrm>
            <a:off x="7758807" y="6247060"/>
            <a:ext cx="235032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/>
              <a:t>Michael </a:t>
            </a:r>
            <a:r>
              <a:rPr lang="fr-FR" sz="2800" b="1" dirty="0" err="1" smtClean="0"/>
              <a:t>Lanini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718247" y="1344542"/>
            <a:ext cx="6624736" cy="3030310"/>
          </a:xfrm>
        </p:spPr>
        <p:txBody>
          <a:bodyPr>
            <a:noAutofit/>
          </a:bodyPr>
          <a:lstStyle/>
          <a:p>
            <a:r>
              <a:rPr lang="fr-FR" sz="6600" dirty="0" smtClean="0"/>
              <a:t>Bilan général et perspectives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6025" y="849026"/>
            <a:ext cx="2156604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1.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4086820"/>
            <a:ext cx="6408712" cy="2520280"/>
          </a:xfrm>
          <a:prstGeom prst="rect">
            <a:avLst/>
          </a:prstGeom>
        </p:spPr>
        <p:txBody>
          <a:bodyPr anchor="t"/>
          <a:lstStyle/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Contexte International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Reconnaissance nationale</a:t>
            </a:r>
          </a:p>
          <a:p>
            <a:pPr marL="365125" marR="0" lvl="0" indent="-365125" defTabSz="10019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Clubs et licenciés</a:t>
            </a:r>
            <a:endParaRPr lang="fr-FR" sz="3200" b="1" i="1" dirty="0" smtClean="0">
              <a:solidFill>
                <a:srgbClr val="002060"/>
              </a:solidFill>
              <a:ea typeface="+mj-ea"/>
              <a:cs typeface="+mj-cs"/>
            </a:endParaRPr>
          </a:p>
          <a:p>
            <a:pPr marL="365125" marR="0" lvl="0" indent="-365125" defTabSz="10019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Travail accompli</a:t>
            </a:r>
          </a:p>
          <a:p>
            <a:pPr marL="365125" marR="0" lvl="0" indent="-365125" defTabSz="10019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Défis à relever</a:t>
            </a:r>
          </a:p>
          <a:p>
            <a:pPr marL="365125" marR="0" lvl="0" indent="-365125" defTabSz="10019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point sur le Cycle 2012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30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57200" y="932759"/>
            <a:ext cx="8798400" cy="584855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point sur le Cycle 2012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31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457200" y="914400"/>
            <a:ext cx="8802360" cy="58510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point sur le Cycle 2012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32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601200" y="914400"/>
            <a:ext cx="8686800" cy="57736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point sur le Cycle 2012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33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5" name="Image 4"/>
          <p:cNvPicPr>
            <a:picLocks noChangeAspect="1"/>
          </p:cNvPicPr>
          <p:nvPr/>
        </p:nvPicPr>
        <p:blipFill>
          <a:blip r:embed="rId2" cstate="print">
            <a:alphaModFix/>
            <a:lum/>
          </a:blip>
          <a:srcRect/>
          <a:stretch>
            <a:fillRect/>
          </a:stretch>
        </p:blipFill>
        <p:spPr>
          <a:xfrm>
            <a:off x="190748" y="1206500"/>
            <a:ext cx="9944323" cy="49188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Qualifications pour le Mondial 2012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34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2000" b="1" dirty="0" smtClean="0"/>
              <a:t>Le groupe de la mort !</a:t>
            </a:r>
          </a:p>
          <a:p>
            <a:pPr lvl="1"/>
            <a:r>
              <a:rPr lang="fr-FR" sz="1800" dirty="0" smtClean="0"/>
              <a:t>En Allemagne</a:t>
            </a:r>
          </a:p>
          <a:p>
            <a:pPr lvl="1"/>
            <a:r>
              <a:rPr lang="fr-FR" sz="1800" dirty="0" smtClean="0"/>
              <a:t>Trois nations importantes des derniers WFC : Norvège (6</a:t>
            </a:r>
            <a:r>
              <a:rPr lang="fr-FR" sz="1800" baseline="30000" dirty="0" smtClean="0"/>
              <a:t>e</a:t>
            </a:r>
            <a:r>
              <a:rPr lang="fr-FR" sz="1800" dirty="0" smtClean="0"/>
              <a:t>), Allemagne (10</a:t>
            </a:r>
            <a:r>
              <a:rPr lang="fr-FR" sz="1800" baseline="30000" dirty="0" smtClean="0"/>
              <a:t>e</a:t>
            </a:r>
            <a:r>
              <a:rPr lang="fr-FR" sz="1800" dirty="0" smtClean="0"/>
              <a:t>), Danemark (13</a:t>
            </a:r>
            <a:r>
              <a:rPr lang="fr-FR" sz="1800" baseline="30000" dirty="0" smtClean="0"/>
              <a:t>e</a:t>
            </a:r>
            <a:r>
              <a:rPr lang="fr-FR" sz="1800" dirty="0" smtClean="0"/>
              <a:t>)</a:t>
            </a:r>
          </a:p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  <a:p>
            <a:pPr lvl="1"/>
            <a:endParaRPr lang="fr-FR" sz="1800" dirty="0" smtClean="0"/>
          </a:p>
        </p:txBody>
      </p:sp>
      <p:pic>
        <p:nvPicPr>
          <p:cNvPr id="6" name="Image 5" descr="Allemagne.gif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16966" y="2430636"/>
            <a:ext cx="2365977" cy="1428514"/>
          </a:xfrm>
          <a:prstGeom prst="rect">
            <a:avLst/>
          </a:prstGeom>
        </p:spPr>
      </p:pic>
      <p:pic>
        <p:nvPicPr>
          <p:cNvPr id="9" name="Image 8" descr="Belgiqu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6966" y="4086820"/>
            <a:ext cx="2365977" cy="1440160"/>
          </a:xfrm>
          <a:prstGeom prst="rect">
            <a:avLst/>
          </a:prstGeom>
        </p:spPr>
      </p:pic>
      <p:pic>
        <p:nvPicPr>
          <p:cNvPr id="12" name="Image 11" descr="Danemark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006745" y="4086820"/>
            <a:ext cx="2413214" cy="1440160"/>
          </a:xfrm>
          <a:prstGeom prst="rect">
            <a:avLst/>
          </a:prstGeom>
        </p:spPr>
      </p:pic>
      <p:pic>
        <p:nvPicPr>
          <p:cNvPr id="13" name="Image 12" descr="Espagne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808653" y="4086820"/>
            <a:ext cx="2365978" cy="1440159"/>
          </a:xfrm>
          <a:prstGeom prst="rect">
            <a:avLst/>
          </a:prstGeom>
        </p:spPr>
      </p:pic>
      <p:pic>
        <p:nvPicPr>
          <p:cNvPr id="14" name="Image 13" descr="France 2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90055" y="2430636"/>
            <a:ext cx="2468846" cy="1440160"/>
          </a:xfrm>
          <a:prstGeom prst="rect">
            <a:avLst/>
          </a:prstGeom>
        </p:spPr>
      </p:pic>
      <p:pic>
        <p:nvPicPr>
          <p:cNvPr id="15" name="Image 14" descr="Norvège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808654" y="2443583"/>
            <a:ext cx="2365977" cy="14216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Bilan de la Commission des Sélections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35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6" name="Forme libre 5"/>
          <p:cNvSpPr/>
          <p:nvPr/>
        </p:nvSpPr>
        <p:spPr>
          <a:xfrm>
            <a:off x="433440" y="1095843"/>
            <a:ext cx="9572400" cy="5216400"/>
          </a:xfrm>
          <a:custGeom>
            <a:avLst/>
            <a:gdLst>
              <a:gd name="f0" fmla="val 0"/>
              <a:gd name="f1" fmla="val 21600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l" t="t" r="r" b="b"/>
            <a:pathLst>
              <a:path w="21600" h="21600">
                <a:moveTo>
                  <a:pt x="f0" y="f0"/>
                </a:moveTo>
                <a:lnTo>
                  <a:pt x="f1" y="f0"/>
                </a:lnTo>
                <a:lnTo>
                  <a:pt x="f1" y="f1"/>
                </a:lnTo>
                <a:lnTo>
                  <a:pt x="f0" y="f1"/>
                </a:lnTo>
                <a:lnTo>
                  <a:pt x="f0" y="f0"/>
                </a:lnTo>
                <a:close/>
              </a:path>
            </a:pathLst>
          </a:custGeom>
          <a:noFill/>
          <a:ln>
            <a:noFill/>
            <a:prstDash val="solid"/>
          </a:ln>
        </p:spPr>
        <p:txBody>
          <a:bodyPr vert="horz" wrap="none" lIns="90000" tIns="46800" rIns="90000" bIns="468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l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endParaRPr lang="en-US" sz="1800" b="0" i="0" u="none" strike="noStrike" baseline="0">
              <a:ln>
                <a:noFill/>
              </a:ln>
              <a:solidFill>
                <a:srgbClr val="000000"/>
              </a:solidFill>
              <a:latin typeface="Arial" pitchFamily="18"/>
              <a:ea typeface="Arial" pitchFamily="2"/>
              <a:cs typeface="Arial" pitchFamily="2"/>
            </a:endParaRPr>
          </a:p>
        </p:txBody>
      </p:sp>
      <p:sp>
        <p:nvSpPr>
          <p:cNvPr id="9" name="Forme libre 8"/>
          <p:cNvSpPr/>
          <p:nvPr/>
        </p:nvSpPr>
        <p:spPr>
          <a:xfrm>
            <a:off x="503280" y="1567444"/>
            <a:ext cx="2519280" cy="539640"/>
          </a:xfrm>
          <a:custGeom>
            <a:avLst>
              <a:gd name="f0" fmla="val 16200"/>
            </a:avLst>
            <a:gdLst>
              <a:gd name="f1" fmla="val w"/>
              <a:gd name="f2" fmla="val h"/>
              <a:gd name="f3" fmla="val 0"/>
              <a:gd name="f4" fmla="val 21600"/>
              <a:gd name="f5" fmla="val -2147483647"/>
              <a:gd name="f6" fmla="val 2147483647"/>
              <a:gd name="f7" fmla="val 10800"/>
              <a:gd name="f8" fmla="*/ f1 1 21600"/>
              <a:gd name="f9" fmla="*/ f2 1 21600"/>
              <a:gd name="f10" fmla="pin 0 f0 21600"/>
              <a:gd name="f11" fmla="val f10"/>
              <a:gd name="f12" fmla="*/ f10 f8 1"/>
              <a:gd name="f13" fmla="*/ f3 f9 1"/>
              <a:gd name="f14" fmla="*/ 0 f8 1"/>
              <a:gd name="f15" fmla="*/ 21600 f8 1"/>
              <a:gd name="f16" fmla="*/ 21600 f9 1"/>
              <a:gd name="f17" fmla="*/ 0 f9 1"/>
            </a:gdLst>
            <a:ahLst>
              <a:ahXY gdRefX="f0" minX="f3" maxX="f4" gdRefY="" minY="0" maxY="0">
                <a:pos x="f12" y="f1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" t="f17" r="f15" b="f16"/>
            <a:pathLst>
              <a:path w="21600" h="21600">
                <a:moveTo>
                  <a:pt x="f3" y="f3"/>
                </a:moveTo>
                <a:lnTo>
                  <a:pt x="f11" y="f3"/>
                </a:lnTo>
                <a:lnTo>
                  <a:pt x="f4" y="f7"/>
                </a:lnTo>
                <a:lnTo>
                  <a:pt x="f11" y="f4"/>
                </a:lnTo>
                <a:lnTo>
                  <a:pt x="f3" y="f4"/>
                </a:lnTo>
                <a:close/>
              </a:path>
            </a:pathLst>
          </a:custGeom>
          <a:solidFill>
            <a:srgbClr val="83CAFF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Arial" pitchFamily="2"/>
                <a:cs typeface="Arial" pitchFamily="2"/>
              </a:rPr>
              <a:t>Initialisation</a:t>
            </a:r>
          </a:p>
        </p:txBody>
      </p:sp>
      <p:sp>
        <p:nvSpPr>
          <p:cNvPr id="12" name="Forme libre 11"/>
          <p:cNvSpPr/>
          <p:nvPr/>
        </p:nvSpPr>
        <p:spPr>
          <a:xfrm>
            <a:off x="2664000" y="1567444"/>
            <a:ext cx="2519280" cy="539640"/>
          </a:xfrm>
          <a:custGeom>
            <a:avLst>
              <a:gd name="f0" fmla="val 16200"/>
            </a:avLst>
            <a:gdLst>
              <a:gd name="f1" fmla="val w"/>
              <a:gd name="f2" fmla="val h"/>
              <a:gd name="f3" fmla="val 0"/>
              <a:gd name="f4" fmla="val 21600"/>
              <a:gd name="f5" fmla="val -2147483647"/>
              <a:gd name="f6" fmla="val 2147483647"/>
              <a:gd name="f7" fmla="val 10800"/>
              <a:gd name="f8" fmla="*/ f1 1 21600"/>
              <a:gd name="f9" fmla="*/ f2 1 21600"/>
              <a:gd name="f10" fmla="pin 0 f0 21600"/>
              <a:gd name="f11" fmla="val f10"/>
              <a:gd name="f12" fmla="*/ f10 f8 1"/>
              <a:gd name="f13" fmla="*/ f3 f9 1"/>
              <a:gd name="f14" fmla="*/ 0 f8 1"/>
              <a:gd name="f15" fmla="*/ 21600 f8 1"/>
              <a:gd name="f16" fmla="*/ 21600 f9 1"/>
              <a:gd name="f17" fmla="*/ 0 f9 1"/>
              <a:gd name="f18" fmla="+- 21600 0 f11"/>
            </a:gdLst>
            <a:ahLst>
              <a:ahXY gdRefX="f0" minX="f3" maxX="f4" gdRefY="" minY="0" maxY="0">
                <a:pos x="f12" y="f1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" t="f17" r="f15" b="f16"/>
            <a:pathLst>
              <a:path w="21600" h="21600">
                <a:moveTo>
                  <a:pt x="f3" y="f3"/>
                </a:moveTo>
                <a:lnTo>
                  <a:pt x="f11" y="f3"/>
                </a:lnTo>
                <a:lnTo>
                  <a:pt x="f4" y="f7"/>
                </a:lnTo>
                <a:lnTo>
                  <a:pt x="f11" y="f4"/>
                </a:lnTo>
                <a:lnTo>
                  <a:pt x="f3" y="f4"/>
                </a:lnTo>
                <a:lnTo>
                  <a:pt x="f18" y="f7"/>
                </a:lnTo>
                <a:close/>
              </a:path>
            </a:pathLst>
          </a:custGeom>
          <a:solidFill>
            <a:srgbClr val="83CAFF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Arial" pitchFamily="2"/>
                <a:cs typeface="Arial" pitchFamily="2"/>
              </a:rPr>
              <a:t>Conception</a:t>
            </a:r>
          </a:p>
        </p:txBody>
      </p:sp>
      <p:sp>
        <p:nvSpPr>
          <p:cNvPr id="13" name="Forme libre 12"/>
          <p:cNvSpPr/>
          <p:nvPr/>
        </p:nvSpPr>
        <p:spPr>
          <a:xfrm>
            <a:off x="4824360" y="1567444"/>
            <a:ext cx="2519280" cy="539640"/>
          </a:xfrm>
          <a:custGeom>
            <a:avLst>
              <a:gd name="f0" fmla="val 16200"/>
            </a:avLst>
            <a:gdLst>
              <a:gd name="f1" fmla="val w"/>
              <a:gd name="f2" fmla="val h"/>
              <a:gd name="f3" fmla="val 0"/>
              <a:gd name="f4" fmla="val 21600"/>
              <a:gd name="f5" fmla="val -2147483647"/>
              <a:gd name="f6" fmla="val 2147483647"/>
              <a:gd name="f7" fmla="val 10800"/>
              <a:gd name="f8" fmla="*/ f1 1 21600"/>
              <a:gd name="f9" fmla="*/ f2 1 21600"/>
              <a:gd name="f10" fmla="pin 0 f0 21600"/>
              <a:gd name="f11" fmla="val f10"/>
              <a:gd name="f12" fmla="*/ f10 f8 1"/>
              <a:gd name="f13" fmla="*/ f3 f9 1"/>
              <a:gd name="f14" fmla="*/ 0 f8 1"/>
              <a:gd name="f15" fmla="*/ 21600 f8 1"/>
              <a:gd name="f16" fmla="*/ 21600 f9 1"/>
              <a:gd name="f17" fmla="*/ 0 f9 1"/>
              <a:gd name="f18" fmla="+- 21600 0 f11"/>
            </a:gdLst>
            <a:ahLst>
              <a:ahXY gdRefX="f0" minX="f3" maxX="f4" gdRefY="" minY="0" maxY="0">
                <a:pos x="f12" y="f1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" t="f17" r="f15" b="f16"/>
            <a:pathLst>
              <a:path w="21600" h="21600">
                <a:moveTo>
                  <a:pt x="f3" y="f3"/>
                </a:moveTo>
                <a:lnTo>
                  <a:pt x="f11" y="f3"/>
                </a:lnTo>
                <a:lnTo>
                  <a:pt x="f4" y="f7"/>
                </a:lnTo>
                <a:lnTo>
                  <a:pt x="f11" y="f4"/>
                </a:lnTo>
                <a:lnTo>
                  <a:pt x="f3" y="f4"/>
                </a:lnTo>
                <a:lnTo>
                  <a:pt x="f18" y="f7"/>
                </a:lnTo>
                <a:close/>
              </a:path>
            </a:pathLst>
          </a:custGeom>
          <a:solidFill>
            <a:srgbClr val="83CAFF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Arial" pitchFamily="2"/>
                <a:cs typeface="Arial" pitchFamily="2"/>
              </a:rPr>
              <a:t>Introduction</a:t>
            </a:r>
          </a:p>
        </p:txBody>
      </p:sp>
      <p:sp>
        <p:nvSpPr>
          <p:cNvPr id="14" name="Forme libre 13"/>
          <p:cNvSpPr/>
          <p:nvPr/>
        </p:nvSpPr>
        <p:spPr>
          <a:xfrm>
            <a:off x="6948360" y="1567444"/>
            <a:ext cx="2519640" cy="539640"/>
          </a:xfrm>
          <a:custGeom>
            <a:avLst>
              <a:gd name="f0" fmla="val 16200"/>
            </a:avLst>
            <a:gdLst>
              <a:gd name="f1" fmla="val w"/>
              <a:gd name="f2" fmla="val h"/>
              <a:gd name="f3" fmla="val 0"/>
              <a:gd name="f4" fmla="val 21600"/>
              <a:gd name="f5" fmla="val -2147483647"/>
              <a:gd name="f6" fmla="val 2147483647"/>
              <a:gd name="f7" fmla="val 10800"/>
              <a:gd name="f8" fmla="*/ f1 1 21600"/>
              <a:gd name="f9" fmla="*/ f2 1 21600"/>
              <a:gd name="f10" fmla="pin 0 f0 21600"/>
              <a:gd name="f11" fmla="val f10"/>
              <a:gd name="f12" fmla="*/ f10 f8 1"/>
              <a:gd name="f13" fmla="*/ f3 f9 1"/>
              <a:gd name="f14" fmla="*/ 0 f8 1"/>
              <a:gd name="f15" fmla="*/ 21600 f8 1"/>
              <a:gd name="f16" fmla="*/ 21600 f9 1"/>
              <a:gd name="f17" fmla="*/ 0 f9 1"/>
              <a:gd name="f18" fmla="+- 21600 0 f11"/>
            </a:gdLst>
            <a:ahLst>
              <a:ahXY gdRefX="f0" minX="f3" maxX="f4" gdRefY="" minY="0" maxY="0">
                <a:pos x="f12" y="f13"/>
              </a:ahXY>
            </a:ahLst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</a:cxnLst>
            <a:rect l="f14" t="f17" r="f15" b="f16"/>
            <a:pathLst>
              <a:path w="21600" h="21600">
                <a:moveTo>
                  <a:pt x="f3" y="f3"/>
                </a:moveTo>
                <a:lnTo>
                  <a:pt x="f11" y="f3"/>
                </a:lnTo>
                <a:lnTo>
                  <a:pt x="f4" y="f7"/>
                </a:lnTo>
                <a:lnTo>
                  <a:pt x="f11" y="f4"/>
                </a:lnTo>
                <a:lnTo>
                  <a:pt x="f3" y="f4"/>
                </a:lnTo>
                <a:lnTo>
                  <a:pt x="f18" y="f7"/>
                </a:lnTo>
                <a:close/>
              </a:path>
            </a:pathLst>
          </a:custGeom>
          <a:solidFill>
            <a:srgbClr val="83CAFF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000000"/>
                </a:solidFill>
                <a:latin typeface="Arial" pitchFamily="18"/>
                <a:ea typeface="Arial" pitchFamily="2"/>
                <a:cs typeface="Arial" pitchFamily="2"/>
              </a:rPr>
              <a:t>Application</a:t>
            </a:r>
          </a:p>
        </p:txBody>
      </p:sp>
      <p:sp>
        <p:nvSpPr>
          <p:cNvPr id="15" name="Forme libre 14"/>
          <p:cNvSpPr/>
          <p:nvPr/>
        </p:nvSpPr>
        <p:spPr>
          <a:xfrm>
            <a:off x="5029200" y="1946524"/>
            <a:ext cx="539640" cy="54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0800"/>
              <a:gd name="f8" fmla="+- 0 0 0"/>
              <a:gd name="f9" fmla="*/ f3 1 21600"/>
              <a:gd name="f10" fmla="*/ f4 1 21600"/>
              <a:gd name="f11" fmla="*/ f8 f0 1"/>
              <a:gd name="f12" fmla="*/ 5400 f9 1"/>
              <a:gd name="f13" fmla="*/ 16200 f9 1"/>
              <a:gd name="f14" fmla="*/ 16200 f10 1"/>
              <a:gd name="f15" fmla="*/ 5400 f10 1"/>
              <a:gd name="f16" fmla="*/ 10800 f9 1"/>
              <a:gd name="f17" fmla="*/ 0 f10 1"/>
              <a:gd name="f18" fmla="*/ f11 1 f2"/>
              <a:gd name="f19" fmla="*/ 0 f9 1"/>
              <a:gd name="f20" fmla="*/ 10800 f10 1"/>
              <a:gd name="f21" fmla="*/ 21600 f10 1"/>
              <a:gd name="f22" fmla="*/ 21600 f9 1"/>
              <a:gd name="f23" fmla="+- f18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16" y="f17"/>
              </a:cxn>
              <a:cxn ang="f23">
                <a:pos x="f19" y="f20"/>
              </a:cxn>
              <a:cxn ang="f23">
                <a:pos x="f16" y="f21"/>
              </a:cxn>
              <a:cxn ang="f23">
                <a:pos x="f22" y="f20"/>
              </a:cxn>
            </a:cxnLst>
            <a:rect l="f12" t="f15" r="f13" b="f14"/>
            <a:pathLst>
              <a:path w="21600" h="21600">
                <a:moveTo>
                  <a:pt x="f7" y="f5"/>
                </a:moveTo>
                <a:lnTo>
                  <a:pt x="f6" y="f7"/>
                </a:lnTo>
                <a:lnTo>
                  <a:pt x="f7" y="f6"/>
                </a:lnTo>
                <a:lnTo>
                  <a:pt x="f5" y="f7"/>
                </a:lnTo>
                <a:lnTo>
                  <a:pt x="f7" y="f5"/>
                </a:lnTo>
                <a:close/>
              </a:path>
            </a:pathLst>
          </a:custGeom>
          <a:solidFill>
            <a:srgbClr val="004586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Arial" pitchFamily="2"/>
                <a:cs typeface="Arial" pitchFamily="2"/>
              </a:rPr>
              <a:t>M1</a:t>
            </a:r>
          </a:p>
        </p:txBody>
      </p:sp>
      <p:sp>
        <p:nvSpPr>
          <p:cNvPr id="16" name="Forme libre 15"/>
          <p:cNvSpPr/>
          <p:nvPr/>
        </p:nvSpPr>
        <p:spPr>
          <a:xfrm>
            <a:off x="1836360" y="1926004"/>
            <a:ext cx="539640" cy="54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0800"/>
              <a:gd name="f8" fmla="+- 0 0 0"/>
              <a:gd name="f9" fmla="*/ f3 1 21600"/>
              <a:gd name="f10" fmla="*/ f4 1 21600"/>
              <a:gd name="f11" fmla="*/ f8 f0 1"/>
              <a:gd name="f12" fmla="*/ 5400 f9 1"/>
              <a:gd name="f13" fmla="*/ 16200 f9 1"/>
              <a:gd name="f14" fmla="*/ 16200 f10 1"/>
              <a:gd name="f15" fmla="*/ 5400 f10 1"/>
              <a:gd name="f16" fmla="*/ 10800 f9 1"/>
              <a:gd name="f17" fmla="*/ 0 f10 1"/>
              <a:gd name="f18" fmla="*/ f11 1 f2"/>
              <a:gd name="f19" fmla="*/ 0 f9 1"/>
              <a:gd name="f20" fmla="*/ 10800 f10 1"/>
              <a:gd name="f21" fmla="*/ 21600 f10 1"/>
              <a:gd name="f22" fmla="*/ 21600 f9 1"/>
              <a:gd name="f23" fmla="+- f18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16" y="f17"/>
              </a:cxn>
              <a:cxn ang="f23">
                <a:pos x="f19" y="f20"/>
              </a:cxn>
              <a:cxn ang="f23">
                <a:pos x="f16" y="f21"/>
              </a:cxn>
              <a:cxn ang="f23">
                <a:pos x="f22" y="f20"/>
              </a:cxn>
            </a:cxnLst>
            <a:rect l="f12" t="f15" r="f13" b="f14"/>
            <a:pathLst>
              <a:path w="21600" h="21600">
                <a:moveTo>
                  <a:pt x="f7" y="f5"/>
                </a:moveTo>
                <a:lnTo>
                  <a:pt x="f6" y="f7"/>
                </a:lnTo>
                <a:lnTo>
                  <a:pt x="f7" y="f6"/>
                </a:lnTo>
                <a:lnTo>
                  <a:pt x="f5" y="f7"/>
                </a:lnTo>
                <a:lnTo>
                  <a:pt x="f7" y="f5"/>
                </a:lnTo>
                <a:close/>
              </a:path>
            </a:pathLst>
          </a:custGeom>
          <a:solidFill>
            <a:srgbClr val="004586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Arial" pitchFamily="2"/>
                <a:cs typeface="Arial" pitchFamily="2"/>
              </a:rPr>
              <a:t>M2</a:t>
            </a:r>
          </a:p>
        </p:txBody>
      </p:sp>
      <p:sp>
        <p:nvSpPr>
          <p:cNvPr id="17" name="Espace réservé du texte 10"/>
          <p:cNvSpPr txBox="1">
            <a:spLocks/>
          </p:cNvSpPr>
          <p:nvPr/>
        </p:nvSpPr>
        <p:spPr>
          <a:xfrm>
            <a:off x="685799" y="2967124"/>
            <a:ext cx="8853120" cy="3405600"/>
          </a:xfrm>
          <a:prstGeom prst="rect">
            <a:avLst/>
          </a:prstGeom>
        </p:spPr>
        <p:txBody>
          <a:bodyPr vert="horz" wrap="square" lIns="100191" tIns="50095" rIns="100191" bIns="50095" rtlCol="0">
            <a:normAutofit/>
          </a:bodyPr>
          <a:lstStyle>
            <a:defPPr marL="342720" marR="0" lvl="0" indent="-342720" algn="l" rtl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 lang="en-US" sz="21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defPPr>
            <a:lvl1pPr marL="342720" marR="0" lvl="0" indent="-342720" algn="l" rtl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 lang="en-US" sz="21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lvl1pPr>
            <a:lvl2pPr marL="742680" marR="0" lvl="1" indent="-285480" algn="l" rtl="0" hangingPunct="0">
              <a:lnSpc>
                <a:spcPct val="100000"/>
              </a:lnSpc>
              <a:spcBef>
                <a:spcPts val="448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742680" algn="l"/>
                <a:tab pos="898200" algn="l"/>
                <a:tab pos="1347480" algn="l"/>
                <a:tab pos="1796760" algn="l"/>
                <a:tab pos="2246040" algn="l"/>
                <a:tab pos="2694960" algn="l"/>
                <a:tab pos="3144240" algn="l"/>
                <a:tab pos="3593520" algn="l"/>
                <a:tab pos="4042800" algn="l"/>
                <a:tab pos="4492080" algn="l"/>
                <a:tab pos="4941360" algn="l"/>
                <a:tab pos="5390640" algn="l"/>
                <a:tab pos="5839920" algn="l"/>
                <a:tab pos="6289200" algn="l"/>
                <a:tab pos="6738480" algn="l"/>
                <a:tab pos="7187759" algn="l"/>
                <a:tab pos="7637040" algn="l"/>
                <a:tab pos="8086320" algn="l"/>
                <a:tab pos="8535600" algn="l"/>
                <a:tab pos="8984880" algn="l"/>
                <a:tab pos="9434160" algn="l"/>
              </a:tabLst>
              <a:defRPr lang="en-US" sz="18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lvl2pPr>
            <a:lvl3pPr marL="1143000" marR="0" lvl="2" indent="-228600" algn="l" rtl="0" hangingPunct="0">
              <a:lnSpc>
                <a:spcPct val="100000"/>
              </a:lnSpc>
              <a:spcBef>
                <a:spcPts val="422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•"/>
              <a:tabLst>
                <a:tab pos="1143000" algn="l"/>
                <a:tab pos="1347480" algn="l"/>
                <a:tab pos="1796760" algn="l"/>
                <a:tab pos="2246040" algn="l"/>
                <a:tab pos="2695319" algn="l"/>
                <a:tab pos="3144599" algn="l"/>
                <a:tab pos="3593880" algn="l"/>
                <a:tab pos="4043160" algn="l"/>
                <a:tab pos="4492440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19" algn="l"/>
                <a:tab pos="7637400" algn="l"/>
                <a:tab pos="8086679" algn="l"/>
                <a:tab pos="8535960" algn="l"/>
                <a:tab pos="8985240" algn="l"/>
                <a:tab pos="9434160" algn="l"/>
                <a:tab pos="9883440" algn="l"/>
              </a:tabLst>
              <a:defRPr lang="en-US" sz="17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lvl3pPr>
            <a:lvl4pPr marL="1600199" marR="0" lvl="3" indent="-228600" algn="l" rtl="0" hangingPunct="0">
              <a:lnSpc>
                <a:spcPct val="100000"/>
              </a:lnSpc>
              <a:spcBef>
                <a:spcPts val="374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–"/>
              <a:tabLst>
                <a:tab pos="160020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80" algn="l"/>
                <a:tab pos="8535959" algn="l"/>
                <a:tab pos="8985240" algn="l"/>
                <a:tab pos="9434160" algn="l"/>
                <a:tab pos="9883440" algn="l"/>
                <a:tab pos="10332720" algn="l"/>
              </a:tabLst>
              <a:defRPr lang="en-US" sz="15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lvl4pPr>
            <a:lvl5pPr marL="2057400" marR="0" lvl="4" indent="-228600" algn="l" rtl="0" hangingPunct="0">
              <a:lnSpc>
                <a:spcPct val="100000"/>
              </a:lnSpc>
              <a:spcBef>
                <a:spcPts val="374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en-US" sz="15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lvl5pPr>
            <a:lvl6pPr marL="2057400" marR="0" lvl="5" indent="-228600" algn="l" rtl="0" hangingPunct="0">
              <a:lnSpc>
                <a:spcPct val="100000"/>
              </a:lnSpc>
              <a:spcBef>
                <a:spcPts val="374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en-US" sz="15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lvl6pPr>
            <a:lvl7pPr marL="2057400" marR="0" lvl="6" indent="-228600" algn="l" rtl="0" hangingPunct="0">
              <a:lnSpc>
                <a:spcPct val="100000"/>
              </a:lnSpc>
              <a:spcBef>
                <a:spcPts val="374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en-US" sz="15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lvl7pPr>
            <a:lvl8pPr marL="2057400" marR="0" lvl="7" indent="-228600" algn="l" rtl="0" hangingPunct="0">
              <a:lnSpc>
                <a:spcPct val="100000"/>
              </a:lnSpc>
              <a:spcBef>
                <a:spcPts val="374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en-US" sz="15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lvl8pPr>
            <a:lvl9pPr marL="2057400" marR="0" lvl="8" indent="-228600" algn="l" rtl="0" hangingPunct="0">
              <a:lnSpc>
                <a:spcPct val="100000"/>
              </a:lnSpc>
              <a:spcBef>
                <a:spcPts val="374"/>
              </a:spcBef>
              <a:spcAft>
                <a:spcPts val="0"/>
              </a:spcAft>
              <a:buClr>
                <a:srgbClr val="000000"/>
              </a:buClr>
              <a:buSzPct val="100000"/>
              <a:buFont typeface="Times New Roman" pitchFamily="18"/>
              <a:buChar char="»"/>
              <a:tabLst>
                <a:tab pos="2057400" algn="l"/>
                <a:tab pos="2246040" algn="l"/>
                <a:tab pos="2695320" algn="l"/>
                <a:tab pos="3144600" algn="l"/>
                <a:tab pos="3593880" algn="l"/>
                <a:tab pos="4043160" algn="l"/>
                <a:tab pos="4492439" algn="l"/>
                <a:tab pos="4941720" algn="l"/>
                <a:tab pos="5391000" algn="l"/>
                <a:tab pos="5840279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59" algn="l"/>
                <a:tab pos="8985240" algn="l"/>
                <a:tab pos="9434160" algn="l"/>
                <a:tab pos="9883440" algn="l"/>
                <a:tab pos="10332719" algn="l"/>
                <a:tab pos="10782000" algn="l"/>
              </a:tabLst>
              <a:defRPr lang="en-US" sz="1500" b="0" i="0" u="none" strike="noStrike" kern="1200" baseline="0">
                <a:ln>
                  <a:noFill/>
                </a:ln>
                <a:solidFill>
                  <a:srgbClr val="000000"/>
                </a:solidFill>
                <a:latin typeface="Trebuchet MS" pitchFamily="34"/>
                <a:ea typeface="Arial Unicode MS" pitchFamily="2"/>
                <a:cs typeface="Arial Unicode MS" pitchFamily="2"/>
              </a:defRPr>
            </a:lvl9pPr>
          </a:lstStyle>
          <a:p>
            <a:pPr marL="342720" marR="0" lvl="0" indent="-341280" algn="l" defTabSz="1001908" rtl="0" eaLnBrk="1" fontAlgn="auto" latinLnBrk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/>
            </a:pPr>
            <a:r>
              <a:rPr kumimoji="0" lang="it-CH" sz="2100" b="1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/>
                <a:ea typeface="Arial Unicode MS" pitchFamily="2"/>
                <a:cs typeface="Arial Unicode MS" pitchFamily="2"/>
              </a:rPr>
              <a:t>Mesures en cours:</a:t>
            </a:r>
          </a:p>
          <a:p>
            <a:pPr marL="342720" marR="0" lvl="0" indent="-341280" algn="l" defTabSz="1001908" rtl="0" eaLnBrk="1" fontAlgn="auto" latinLnBrk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/>
            </a:pPr>
            <a:r>
              <a:rPr kumimoji="0" lang="it-CH" sz="2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/>
                <a:ea typeface="Arial Unicode MS" pitchFamily="2"/>
                <a:cs typeface="Arial Unicode MS" pitchFamily="2"/>
              </a:rPr>
              <a:t>- M1: Une stratégie pour les sélections nationales (Objectif 2024)</a:t>
            </a:r>
          </a:p>
          <a:p>
            <a:pPr marL="342720" marR="0" lvl="0" indent="-341280" algn="l" defTabSz="1001908" rtl="0" eaLnBrk="1" fontAlgn="auto" latinLnBrk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/>
            </a:pPr>
            <a:r>
              <a:rPr kumimoji="0" lang="it-CH" sz="2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/>
                <a:ea typeface="Arial Unicode MS" pitchFamily="2"/>
                <a:cs typeface="Arial Unicode MS" pitchFamily="2"/>
              </a:rPr>
              <a:t>- M2: Règlement de commission</a:t>
            </a:r>
          </a:p>
          <a:p>
            <a:pPr marL="342720" marR="0" lvl="0" indent="-341280" algn="l" defTabSz="1001908" rtl="0" eaLnBrk="1" fontAlgn="auto" latinLnBrk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/>
            </a:pPr>
            <a:r>
              <a:rPr kumimoji="0" lang="it-CH" sz="2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/>
                <a:ea typeface="Arial Unicode MS" pitchFamily="2"/>
                <a:cs typeface="Arial Unicode MS" pitchFamily="2"/>
              </a:rPr>
              <a:t>- M3: Tournoi des Nations, Tourcoing (Novembre 2011)</a:t>
            </a:r>
          </a:p>
          <a:p>
            <a:pPr marL="342720" marR="0" lvl="0" indent="-341280" algn="l" defTabSz="1001908" rtl="0" eaLnBrk="1" fontAlgn="auto" latinLnBrk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/>
            </a:pPr>
            <a:r>
              <a:rPr kumimoji="0" lang="it-CH" sz="2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/>
                <a:ea typeface="Arial Unicode MS" pitchFamily="2"/>
                <a:cs typeface="Arial Unicode MS" pitchFamily="2"/>
              </a:rPr>
              <a:t>- M4: Club des supporters, concept micro-sponsoring</a:t>
            </a:r>
          </a:p>
          <a:p>
            <a:pPr marL="342720" marR="0" lvl="0" indent="-341280" algn="l" defTabSz="1001908" rtl="0" eaLnBrk="1" fontAlgn="auto" latinLnBrk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/>
            </a:pPr>
            <a:r>
              <a:rPr kumimoji="0" lang="it-CH" sz="2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/>
                <a:ea typeface="Arial Unicode MS" pitchFamily="2"/>
                <a:cs typeface="Arial Unicode MS" pitchFamily="2"/>
              </a:rPr>
              <a:t>- M5: Charte des Sélections</a:t>
            </a:r>
          </a:p>
          <a:p>
            <a:pPr marL="342720" marR="0" lvl="0" indent="-341280" algn="l" defTabSz="1001908" rtl="0" eaLnBrk="1" fontAlgn="auto" latinLnBrk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/>
            </a:pPr>
            <a:r>
              <a:rPr kumimoji="0" lang="it-CH" sz="21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rebuchet MS" pitchFamily="34"/>
                <a:ea typeface="Arial Unicode MS" pitchFamily="2"/>
                <a:cs typeface="Arial Unicode MS" pitchFamily="2"/>
              </a:rPr>
              <a:t>- M6: Contrôle de gestion Sélection H (rôles, taches, processus, ...)</a:t>
            </a:r>
          </a:p>
          <a:p>
            <a:pPr marL="342720" marR="0" lvl="0" indent="-341280" algn="l" defTabSz="1001908" rtl="0" eaLnBrk="1" fontAlgn="auto" latinLnBrk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/>
            </a:pPr>
            <a:endParaRPr kumimoji="0" lang="it-CH" sz="2100" b="0" i="0" u="none" strike="noStrike" kern="120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itchFamily="34"/>
              <a:ea typeface="Arial Unicode MS" pitchFamily="2"/>
              <a:cs typeface="Arial Unicode MS" pitchFamily="2"/>
            </a:endParaRPr>
          </a:p>
          <a:p>
            <a:pPr marL="342720" marR="0" lvl="0" indent="-341280" algn="l" defTabSz="1001908" rtl="0" eaLnBrk="1" fontAlgn="auto" latinLnBrk="0" hangingPunct="0">
              <a:lnSpc>
                <a:spcPct val="100000"/>
              </a:lnSpc>
              <a:spcBef>
                <a:spcPts val="524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>
                <a:tab pos="342720" algn="l"/>
                <a:tab pos="448920" algn="l"/>
                <a:tab pos="898200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79" algn="l"/>
                <a:tab pos="4043160" algn="l"/>
                <a:tab pos="4492439" algn="l"/>
                <a:tab pos="4941360" algn="l"/>
                <a:tab pos="5390640" algn="l"/>
                <a:tab pos="5839920" algn="l"/>
                <a:tab pos="6289200" algn="l"/>
                <a:tab pos="6738479" algn="l"/>
                <a:tab pos="7187760" algn="l"/>
                <a:tab pos="7637039" algn="l"/>
                <a:tab pos="8086320" algn="l"/>
                <a:tab pos="8535600" algn="l"/>
                <a:tab pos="8984880" algn="l"/>
              </a:tabLst>
              <a:defRPr/>
            </a:pPr>
            <a:endParaRPr kumimoji="0" lang="it-CH" sz="21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rebuchet MS" pitchFamily="34"/>
              <a:ea typeface="Arial Unicode MS" pitchFamily="2"/>
              <a:cs typeface="Arial Unicode MS" pitchFamily="2"/>
            </a:endParaRPr>
          </a:p>
        </p:txBody>
      </p:sp>
      <p:sp>
        <p:nvSpPr>
          <p:cNvPr id="18" name="Forme libre 17"/>
          <p:cNvSpPr/>
          <p:nvPr/>
        </p:nvSpPr>
        <p:spPr>
          <a:xfrm>
            <a:off x="3924360" y="1926004"/>
            <a:ext cx="539640" cy="54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0800"/>
              <a:gd name="f8" fmla="+- 0 0 0"/>
              <a:gd name="f9" fmla="*/ f3 1 21600"/>
              <a:gd name="f10" fmla="*/ f4 1 21600"/>
              <a:gd name="f11" fmla="*/ f8 f0 1"/>
              <a:gd name="f12" fmla="*/ 5400 f9 1"/>
              <a:gd name="f13" fmla="*/ 16200 f9 1"/>
              <a:gd name="f14" fmla="*/ 16200 f10 1"/>
              <a:gd name="f15" fmla="*/ 5400 f10 1"/>
              <a:gd name="f16" fmla="*/ 10800 f9 1"/>
              <a:gd name="f17" fmla="*/ 0 f10 1"/>
              <a:gd name="f18" fmla="*/ f11 1 f2"/>
              <a:gd name="f19" fmla="*/ 0 f9 1"/>
              <a:gd name="f20" fmla="*/ 10800 f10 1"/>
              <a:gd name="f21" fmla="*/ 21600 f10 1"/>
              <a:gd name="f22" fmla="*/ 21600 f9 1"/>
              <a:gd name="f23" fmla="+- f18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16" y="f17"/>
              </a:cxn>
              <a:cxn ang="f23">
                <a:pos x="f19" y="f20"/>
              </a:cxn>
              <a:cxn ang="f23">
                <a:pos x="f16" y="f21"/>
              </a:cxn>
              <a:cxn ang="f23">
                <a:pos x="f22" y="f20"/>
              </a:cxn>
            </a:cxnLst>
            <a:rect l="f12" t="f15" r="f13" b="f14"/>
            <a:pathLst>
              <a:path w="21600" h="21600">
                <a:moveTo>
                  <a:pt x="f7" y="f5"/>
                </a:moveTo>
                <a:lnTo>
                  <a:pt x="f6" y="f7"/>
                </a:lnTo>
                <a:lnTo>
                  <a:pt x="f7" y="f6"/>
                </a:lnTo>
                <a:lnTo>
                  <a:pt x="f5" y="f7"/>
                </a:lnTo>
                <a:lnTo>
                  <a:pt x="f7" y="f5"/>
                </a:lnTo>
                <a:close/>
              </a:path>
            </a:pathLst>
          </a:custGeom>
          <a:solidFill>
            <a:srgbClr val="004586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Arial" pitchFamily="2"/>
                <a:cs typeface="Arial" pitchFamily="2"/>
              </a:rPr>
              <a:t>M3</a:t>
            </a:r>
          </a:p>
        </p:txBody>
      </p:sp>
      <p:sp>
        <p:nvSpPr>
          <p:cNvPr id="19" name="Forme libre 18"/>
          <p:cNvSpPr/>
          <p:nvPr/>
        </p:nvSpPr>
        <p:spPr>
          <a:xfrm>
            <a:off x="3346560" y="1946524"/>
            <a:ext cx="539640" cy="54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0800"/>
              <a:gd name="f8" fmla="+- 0 0 0"/>
              <a:gd name="f9" fmla="*/ f3 1 21600"/>
              <a:gd name="f10" fmla="*/ f4 1 21600"/>
              <a:gd name="f11" fmla="*/ f8 f0 1"/>
              <a:gd name="f12" fmla="*/ 5400 f9 1"/>
              <a:gd name="f13" fmla="*/ 16200 f9 1"/>
              <a:gd name="f14" fmla="*/ 16200 f10 1"/>
              <a:gd name="f15" fmla="*/ 5400 f10 1"/>
              <a:gd name="f16" fmla="*/ 10800 f9 1"/>
              <a:gd name="f17" fmla="*/ 0 f10 1"/>
              <a:gd name="f18" fmla="*/ f11 1 f2"/>
              <a:gd name="f19" fmla="*/ 0 f9 1"/>
              <a:gd name="f20" fmla="*/ 10800 f10 1"/>
              <a:gd name="f21" fmla="*/ 21600 f10 1"/>
              <a:gd name="f22" fmla="*/ 21600 f9 1"/>
              <a:gd name="f23" fmla="+- f18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16" y="f17"/>
              </a:cxn>
              <a:cxn ang="f23">
                <a:pos x="f19" y="f20"/>
              </a:cxn>
              <a:cxn ang="f23">
                <a:pos x="f16" y="f21"/>
              </a:cxn>
              <a:cxn ang="f23">
                <a:pos x="f22" y="f20"/>
              </a:cxn>
            </a:cxnLst>
            <a:rect l="f12" t="f15" r="f13" b="f14"/>
            <a:pathLst>
              <a:path w="21600" h="21600">
                <a:moveTo>
                  <a:pt x="f7" y="f5"/>
                </a:moveTo>
                <a:lnTo>
                  <a:pt x="f6" y="f7"/>
                </a:lnTo>
                <a:lnTo>
                  <a:pt x="f7" y="f6"/>
                </a:lnTo>
                <a:lnTo>
                  <a:pt x="f5" y="f7"/>
                </a:lnTo>
                <a:lnTo>
                  <a:pt x="f7" y="f5"/>
                </a:lnTo>
                <a:close/>
              </a:path>
            </a:pathLst>
          </a:custGeom>
          <a:solidFill>
            <a:srgbClr val="004586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Arial" pitchFamily="2"/>
                <a:cs typeface="Arial" pitchFamily="2"/>
              </a:rPr>
              <a:t>M4</a:t>
            </a:r>
          </a:p>
        </p:txBody>
      </p:sp>
      <p:sp>
        <p:nvSpPr>
          <p:cNvPr id="20" name="Forme libre 19"/>
          <p:cNvSpPr/>
          <p:nvPr/>
        </p:nvSpPr>
        <p:spPr>
          <a:xfrm>
            <a:off x="1295280" y="1926004"/>
            <a:ext cx="540000" cy="54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0800"/>
              <a:gd name="f8" fmla="+- 0 0 0"/>
              <a:gd name="f9" fmla="*/ f3 1 21600"/>
              <a:gd name="f10" fmla="*/ f4 1 21600"/>
              <a:gd name="f11" fmla="*/ f8 f0 1"/>
              <a:gd name="f12" fmla="*/ 5400 f9 1"/>
              <a:gd name="f13" fmla="*/ 16200 f9 1"/>
              <a:gd name="f14" fmla="*/ 16200 f10 1"/>
              <a:gd name="f15" fmla="*/ 5400 f10 1"/>
              <a:gd name="f16" fmla="*/ 10800 f9 1"/>
              <a:gd name="f17" fmla="*/ 0 f10 1"/>
              <a:gd name="f18" fmla="*/ f11 1 f2"/>
              <a:gd name="f19" fmla="*/ 0 f9 1"/>
              <a:gd name="f20" fmla="*/ 10800 f10 1"/>
              <a:gd name="f21" fmla="*/ 21600 f10 1"/>
              <a:gd name="f22" fmla="*/ 21600 f9 1"/>
              <a:gd name="f23" fmla="+- f18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16" y="f17"/>
              </a:cxn>
              <a:cxn ang="f23">
                <a:pos x="f19" y="f20"/>
              </a:cxn>
              <a:cxn ang="f23">
                <a:pos x="f16" y="f21"/>
              </a:cxn>
              <a:cxn ang="f23">
                <a:pos x="f22" y="f20"/>
              </a:cxn>
            </a:cxnLst>
            <a:rect l="f12" t="f15" r="f13" b="f14"/>
            <a:pathLst>
              <a:path w="21600" h="21600">
                <a:moveTo>
                  <a:pt x="f7" y="f5"/>
                </a:moveTo>
                <a:lnTo>
                  <a:pt x="f6" y="f7"/>
                </a:lnTo>
                <a:lnTo>
                  <a:pt x="f7" y="f6"/>
                </a:lnTo>
                <a:lnTo>
                  <a:pt x="f5" y="f7"/>
                </a:lnTo>
                <a:lnTo>
                  <a:pt x="f7" y="f5"/>
                </a:lnTo>
                <a:close/>
              </a:path>
            </a:pathLst>
          </a:custGeom>
          <a:solidFill>
            <a:srgbClr val="004586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Arial" pitchFamily="2"/>
                <a:cs typeface="Arial" pitchFamily="2"/>
              </a:rPr>
              <a:t>M5</a:t>
            </a:r>
          </a:p>
        </p:txBody>
      </p:sp>
      <p:sp>
        <p:nvSpPr>
          <p:cNvPr id="21" name="Forme libre 20"/>
          <p:cNvSpPr/>
          <p:nvPr/>
        </p:nvSpPr>
        <p:spPr>
          <a:xfrm>
            <a:off x="7884719" y="1926004"/>
            <a:ext cx="539640" cy="540000"/>
          </a:xfrm>
          <a:custGeom>
            <a:avLst/>
            <a:gdLst>
              <a:gd name="f0" fmla="val 10800000"/>
              <a:gd name="f1" fmla="val 5400000"/>
              <a:gd name="f2" fmla="val 180"/>
              <a:gd name="f3" fmla="val w"/>
              <a:gd name="f4" fmla="val h"/>
              <a:gd name="f5" fmla="val 0"/>
              <a:gd name="f6" fmla="val 21600"/>
              <a:gd name="f7" fmla="val 10800"/>
              <a:gd name="f8" fmla="+- 0 0 0"/>
              <a:gd name="f9" fmla="*/ f3 1 21600"/>
              <a:gd name="f10" fmla="*/ f4 1 21600"/>
              <a:gd name="f11" fmla="*/ f8 f0 1"/>
              <a:gd name="f12" fmla="*/ 5400 f9 1"/>
              <a:gd name="f13" fmla="*/ 16200 f9 1"/>
              <a:gd name="f14" fmla="*/ 16200 f10 1"/>
              <a:gd name="f15" fmla="*/ 5400 f10 1"/>
              <a:gd name="f16" fmla="*/ 10800 f9 1"/>
              <a:gd name="f17" fmla="*/ 0 f10 1"/>
              <a:gd name="f18" fmla="*/ f11 1 f2"/>
              <a:gd name="f19" fmla="*/ 0 f9 1"/>
              <a:gd name="f20" fmla="*/ 10800 f10 1"/>
              <a:gd name="f21" fmla="*/ 21600 f10 1"/>
              <a:gd name="f22" fmla="*/ 21600 f9 1"/>
              <a:gd name="f23" fmla="+- f18 0 f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3">
                <a:pos x="f16" y="f17"/>
              </a:cxn>
              <a:cxn ang="f23">
                <a:pos x="f19" y="f20"/>
              </a:cxn>
              <a:cxn ang="f23">
                <a:pos x="f16" y="f21"/>
              </a:cxn>
              <a:cxn ang="f23">
                <a:pos x="f22" y="f20"/>
              </a:cxn>
            </a:cxnLst>
            <a:rect l="f12" t="f15" r="f13" b="f14"/>
            <a:pathLst>
              <a:path w="21600" h="21600">
                <a:moveTo>
                  <a:pt x="f7" y="f5"/>
                </a:moveTo>
                <a:lnTo>
                  <a:pt x="f6" y="f7"/>
                </a:lnTo>
                <a:lnTo>
                  <a:pt x="f7" y="f6"/>
                </a:lnTo>
                <a:lnTo>
                  <a:pt x="f5" y="f7"/>
                </a:lnTo>
                <a:lnTo>
                  <a:pt x="f7" y="f5"/>
                </a:lnTo>
                <a:close/>
              </a:path>
            </a:pathLst>
          </a:custGeom>
          <a:solidFill>
            <a:srgbClr val="004586"/>
          </a:solidFill>
          <a:ln w="9360">
            <a:solidFill>
              <a:srgbClr val="000000"/>
            </a:solidFill>
            <a:prstDash val="solid"/>
            <a:round/>
          </a:ln>
        </p:spPr>
        <p:txBody>
          <a:bodyPr vert="horz" wrap="none" lIns="90000" tIns="45000" rIns="90000" bIns="45000" anchor="ctr" anchorCtr="0" compatLnSpc="1"/>
          <a:lstStyle>
            <a:defPPr lvl="0">
              <a:buNone/>
            </a:defPPr>
            <a:lvl1pPr lvl="0">
              <a:buNone/>
            </a:lvl1pPr>
            <a:lvl2pPr lvl="1">
              <a:buClr>
                <a:srgbClr val="000000"/>
              </a:buClr>
              <a:buSzPct val="100000"/>
              <a:buFont typeface="Times New Roman" pitchFamily="18"/>
              <a:buChar char="–"/>
            </a:lvl2pPr>
            <a:lvl3pPr lvl="2">
              <a:buClr>
                <a:srgbClr val="000000"/>
              </a:buClr>
              <a:buSzPct val="100000"/>
              <a:buFont typeface="Times New Roman" pitchFamily="18"/>
              <a:buChar char="•"/>
            </a:lvl3pPr>
            <a:lvl4pPr lvl="3">
              <a:buClr>
                <a:srgbClr val="000000"/>
              </a:buClr>
              <a:buSzPct val="100000"/>
              <a:buFont typeface="Times New Roman" pitchFamily="18"/>
              <a:buChar char="–"/>
            </a:lvl4pPr>
            <a:lvl5pPr lvl="4">
              <a:buClr>
                <a:srgbClr val="000000"/>
              </a:buClr>
              <a:buSzPct val="100000"/>
              <a:buFont typeface="Times New Roman" pitchFamily="18"/>
              <a:buChar char="»"/>
            </a:lvl5pPr>
            <a:lvl6pPr lvl="5">
              <a:buClr>
                <a:srgbClr val="000000"/>
              </a:buClr>
              <a:buSzPct val="100000"/>
              <a:buFont typeface="Times New Roman" pitchFamily="18"/>
              <a:buChar char="»"/>
            </a:lvl6pPr>
            <a:lvl7pPr lvl="6">
              <a:buClr>
                <a:srgbClr val="000000"/>
              </a:buClr>
              <a:buSzPct val="100000"/>
              <a:buFont typeface="Times New Roman" pitchFamily="18"/>
              <a:buChar char="»"/>
            </a:lvl7pPr>
            <a:lvl8pPr lvl="7">
              <a:buClr>
                <a:srgbClr val="000000"/>
              </a:buClr>
              <a:buSzPct val="100000"/>
              <a:buFont typeface="Times New Roman" pitchFamily="18"/>
              <a:buChar char="»"/>
            </a:lvl8pPr>
            <a:lvl9pPr lvl="8">
              <a:buClr>
                <a:srgbClr val="000000"/>
              </a:buClr>
              <a:buSzPct val="100000"/>
              <a:buFont typeface="Times New Roman" pitchFamily="18"/>
              <a:buChar char="»"/>
            </a:lvl9pPr>
          </a:lstStyle>
          <a:p>
            <a:pPr marL="0" marR="0" lvl="0" indent="0" algn="ctr" rtl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>
                <a:tab pos="0" algn="l"/>
                <a:tab pos="448919" algn="l"/>
                <a:tab pos="898199" algn="l"/>
                <a:tab pos="1347480" algn="l"/>
                <a:tab pos="1796760" algn="l"/>
                <a:tab pos="2246040" algn="l"/>
                <a:tab pos="2695320" algn="l"/>
                <a:tab pos="3144600" algn="l"/>
                <a:tab pos="3593880" algn="l"/>
                <a:tab pos="4043159" algn="l"/>
                <a:tab pos="4492440" algn="l"/>
                <a:tab pos="4941719" algn="l"/>
                <a:tab pos="5391000" algn="l"/>
                <a:tab pos="5840280" algn="l"/>
                <a:tab pos="6289560" algn="l"/>
                <a:tab pos="6738840" algn="l"/>
                <a:tab pos="7188120" algn="l"/>
                <a:tab pos="7637400" algn="l"/>
                <a:tab pos="8086679" algn="l"/>
                <a:tab pos="8535960" algn="l"/>
                <a:tab pos="8985240" algn="l"/>
              </a:tabLst>
            </a:pPr>
            <a:r>
              <a:rPr lang="it-CH" sz="1800" b="0" i="0" u="none" strike="noStrike" baseline="0">
                <a:ln>
                  <a:noFill/>
                </a:ln>
                <a:solidFill>
                  <a:srgbClr val="FFFFFF"/>
                </a:solidFill>
                <a:latin typeface="Arial" pitchFamily="18"/>
                <a:ea typeface="Arial" pitchFamily="2"/>
                <a:cs typeface="Arial" pitchFamily="2"/>
              </a:rPr>
              <a:t>M6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934271" y="1560566"/>
            <a:ext cx="7272808" cy="1590150"/>
          </a:xfrm>
        </p:spPr>
        <p:txBody>
          <a:bodyPr>
            <a:noAutofit/>
          </a:bodyPr>
          <a:lstStyle/>
          <a:p>
            <a:r>
              <a:rPr lang="fr-FR" sz="6600" dirty="0" smtClean="0"/>
              <a:t>Floorball Féminin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6025" y="849026"/>
            <a:ext cx="2156604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7.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4086820"/>
            <a:ext cx="7128792" cy="2520280"/>
          </a:xfrm>
          <a:prstGeom prst="rect">
            <a:avLst/>
          </a:prstGeom>
        </p:spPr>
        <p:txBody>
          <a:bodyPr anchor="t"/>
          <a:lstStyle/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La Commission actuelle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Les Chiffres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kumimoji="0" lang="fr-FR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Projet 2011-2012</a:t>
            </a: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  <p:sp>
        <p:nvSpPr>
          <p:cNvPr id="5" name="ZoneTexte 4"/>
          <p:cNvSpPr txBox="1"/>
          <p:nvPr/>
        </p:nvSpPr>
        <p:spPr>
          <a:xfrm>
            <a:off x="5028673" y="6299904"/>
            <a:ext cx="510639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800" b="1" dirty="0" smtClean="0"/>
              <a:t>Aurélie Boucher – Nicolas Lévrier</a:t>
            </a:r>
            <a:endParaRPr lang="fr-FR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Commission actuelle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/>
          </a:bodyPr>
          <a:lstStyle/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r>
              <a:rPr lang="fr-FR" sz="2800" b="1" dirty="0" smtClean="0"/>
              <a:t>Un équipe administrative :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2000" dirty="0" smtClean="0"/>
              <a:t>Aurélie BOUCHER (Amiens)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2000" dirty="0" smtClean="0"/>
              <a:t>Hélène DEGROND (Amiens)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2000" dirty="0" smtClean="0"/>
              <a:t>Laetitia GONDARD (Amiens)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37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5310535" y="1998588"/>
            <a:ext cx="4824536" cy="3176736"/>
          </a:xfrm>
          <a:prstGeom prst="rect">
            <a:avLst/>
          </a:prstGeom>
        </p:spPr>
        <p:txBody>
          <a:bodyPr vert="horz" lIns="100191" tIns="50095" rIns="100191" bIns="50095" rtlCol="0">
            <a:normAutofit/>
          </a:bodyPr>
          <a:lstStyle/>
          <a:p>
            <a:pPr marL="357188" marR="0" lvl="1" indent="-357188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fr-FR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Une équipe sportive :</a:t>
            </a:r>
          </a:p>
          <a:p>
            <a:pPr marL="534988" marR="0" lvl="1" indent="-169863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Nicolas LEVRIER (Lyon FC)</a:t>
            </a:r>
          </a:p>
          <a:p>
            <a:pPr marL="534988" lvl="1" indent="-169863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Josselin </a:t>
            </a:r>
            <a:r>
              <a:rPr lang="fr-FR" dirty="0" smtClean="0">
                <a:solidFill>
                  <a:srgbClr val="002060"/>
                </a:solidFill>
              </a:rPr>
              <a:t>DEBRAUX (Lyon FC)</a:t>
            </a:r>
            <a:endParaRPr kumimoji="0" lang="fr-FR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4988" marR="0" lvl="1" indent="-169863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Avec l’aide de :</a:t>
            </a:r>
          </a:p>
          <a:p>
            <a:pPr marL="1035942" lvl="2" indent="-169863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Michel FERRERO (PUC)</a:t>
            </a:r>
          </a:p>
          <a:p>
            <a:pPr marL="1035942" lvl="2" indent="-169863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Vincent GRIEU (Caen)</a:t>
            </a:r>
          </a:p>
          <a:p>
            <a:pPr marL="1035942" lvl="2" indent="-169863">
              <a:spcBef>
                <a:spcPts val="300"/>
              </a:spcBef>
              <a:buFont typeface="Arial" pitchFamily="34" charset="0"/>
              <a:buChar char="•"/>
              <a:defRPr/>
            </a:pPr>
            <a:r>
              <a:rPr kumimoji="0" lang="fr-FR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Pierre-François LEBLANC (Amiens)</a:t>
            </a:r>
          </a:p>
        </p:txBody>
      </p:sp>
      <p:pic>
        <p:nvPicPr>
          <p:cNvPr id="13" name="Image 12" descr="IMGP3399 l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62063" y="3222724"/>
            <a:ext cx="4032449" cy="302433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Chiffres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88198" cy="5757561"/>
          </a:xfrm>
        </p:spPr>
        <p:txBody>
          <a:bodyPr>
            <a:normAutofit fontScale="92500" lnSpcReduction="10000"/>
          </a:bodyPr>
          <a:lstStyle/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r>
              <a:rPr lang="fr-FR" b="1" dirty="0" smtClean="0"/>
              <a:t>4 rassemblements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900" dirty="0" smtClean="0"/>
              <a:t>Contre 1 l'année dernière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900" dirty="0" smtClean="0"/>
              <a:t>Amiens (x2), Lyon et Paris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900" dirty="0" smtClean="0"/>
              <a:t>Dont le dernier axé sur des matchs dans une optique de préparation pour la prochaine saison (projet d'embryon de championnat féminin)</a:t>
            </a:r>
          </a:p>
          <a:p>
            <a:pPr marL="534988" lvl="1" indent="-169863">
              <a:spcBef>
                <a:spcPts val="300"/>
              </a:spcBef>
              <a:defRPr/>
            </a:pPr>
            <a:endParaRPr lang="fr-FR" dirty="0" smtClean="0"/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r>
              <a:rPr lang="fr-FR" b="1" dirty="0" smtClean="0"/>
              <a:t>2 matchs amicaux contre la section féminine des Renards de la </a:t>
            </a:r>
            <a:r>
              <a:rPr lang="fr-FR" b="1" dirty="0" err="1" smtClean="0"/>
              <a:t>Hulpe</a:t>
            </a:r>
            <a:r>
              <a:rPr lang="fr-FR" b="1" dirty="0" smtClean="0"/>
              <a:t> (Belgique)</a:t>
            </a:r>
          </a:p>
          <a:p>
            <a:pPr lvl="1" algn="just">
              <a:buFont typeface="Arial" pitchFamily="34" charset="0"/>
              <a:buChar char="–"/>
              <a:defRPr/>
            </a:pPr>
            <a:endParaRPr lang="fr-FR" dirty="0" smtClean="0"/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r>
              <a:rPr lang="fr-FR" b="1" dirty="0" smtClean="0"/>
              <a:t>Environ 30 joueuses sur l’ensemble de la saison + 2 gardiennes</a:t>
            </a:r>
          </a:p>
          <a:p>
            <a:pPr lvl="1" algn="just">
              <a:buFont typeface="Arial" pitchFamily="34" charset="0"/>
              <a:buChar char="–"/>
              <a:defRPr/>
            </a:pPr>
            <a:endParaRPr lang="fr-FR" dirty="0" smtClean="0"/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r>
              <a:rPr lang="fr-FR" b="1" dirty="0" smtClean="0"/>
              <a:t>Participation d’un staff de 7 personnes différentes tout au long de la saison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dirty="0" smtClean="0"/>
              <a:t> </a:t>
            </a:r>
            <a:r>
              <a:rPr lang="fr-FR" sz="1900" dirty="0" smtClean="0"/>
              <a:t>Aurélie, Nicolas, Josselin, Michel, Vincent, Pierre-François, Patrick</a:t>
            </a:r>
            <a:endParaRPr lang="fr-FR" dirty="0" smtClean="0"/>
          </a:p>
          <a:p>
            <a:pPr lvl="1" algn="just">
              <a:buFont typeface="Arial" pitchFamily="34" charset="0"/>
              <a:buChar char="–"/>
              <a:defRPr/>
            </a:pPr>
            <a:endParaRPr lang="fr-FR" dirty="0" smtClean="0"/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r>
              <a:rPr lang="fr-FR" b="1" dirty="0" smtClean="0"/>
              <a:t>Participations à 2 tournois + 1 projet avorté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900" dirty="0" smtClean="0"/>
              <a:t>Amsterdamned (Juillet 2010) 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900" dirty="0" smtClean="0"/>
              <a:t>Tournoi amical de Quiévrechain (Mai 2011)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900" dirty="0" smtClean="0"/>
              <a:t>Tournoi de fin de saison en Italie annulé</a:t>
            </a:r>
          </a:p>
          <a:p>
            <a:pPr marL="973323" lvl="2" indent="-169863">
              <a:spcBef>
                <a:spcPts val="300"/>
              </a:spcBef>
              <a:defRPr/>
            </a:pPr>
            <a:r>
              <a:rPr lang="fr-FR" sz="1700" dirty="0" smtClean="0"/>
              <a:t>Infos tardives de la part des organisateurs, pas de gardienne disponible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dirty="0" smtClean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38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Projet 2011-2012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716190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400" b="1" dirty="0" smtClean="0"/>
              <a:t>Remise à plat de la Commission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800" dirty="0" smtClean="0"/>
              <a:t>Départ de Nicolas Lévrier pour d’autres sujets (Commission Jeunes)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800" dirty="0" smtClean="0"/>
              <a:t>Recherche de nouvelles contributions</a:t>
            </a:r>
          </a:p>
          <a:p>
            <a:pPr marL="534988" lvl="1" indent="-169863">
              <a:spcBef>
                <a:spcPts val="300"/>
              </a:spcBef>
            </a:pPr>
            <a:endParaRPr lang="fr-FR" sz="1800" dirty="0" smtClean="0"/>
          </a:p>
          <a:p>
            <a:pPr marL="534988" lvl="1" indent="-169863">
              <a:spcBef>
                <a:spcPts val="300"/>
              </a:spcBef>
            </a:pPr>
            <a:endParaRPr lang="fr-FR" sz="1800" dirty="0" smtClean="0"/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r>
              <a:rPr lang="fr-FR" sz="2400" b="1" dirty="0" smtClean="0"/>
              <a:t>Equipe administrative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800" dirty="0" smtClean="0"/>
              <a:t>Aurélie BOUCHER (Amiens)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800" dirty="0" smtClean="0"/>
              <a:t>Lucie LIVERSAIN (PUC)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800" dirty="0" smtClean="0"/>
              <a:t>Laetitia GONDARD (St Etienne)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800" dirty="0" smtClean="0"/>
              <a:t>Aline GHEKIERE (Nordiques)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39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6" name="Image 5" descr="Stage Paris 2011 a l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10535" y="2286620"/>
            <a:ext cx="4320480" cy="324036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Espace réservé du contenu 2"/>
          <p:cNvSpPr txBox="1">
            <a:spLocks/>
          </p:cNvSpPr>
          <p:nvPr/>
        </p:nvSpPr>
        <p:spPr>
          <a:xfrm>
            <a:off x="1422103" y="4878908"/>
            <a:ext cx="3456384" cy="1304528"/>
          </a:xfrm>
          <a:prstGeom prst="rect">
            <a:avLst/>
          </a:prstGeom>
        </p:spPr>
        <p:txBody>
          <a:bodyPr vert="horz" lIns="100191" tIns="50095" rIns="100191" bIns="50095" rtlCol="0">
            <a:normAutofit lnSpcReduction="10000"/>
          </a:bodyPr>
          <a:lstStyle/>
          <a:p>
            <a:pPr marL="357188" marR="0" lvl="1" indent="-357188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fr-FR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Equipe sportive</a:t>
            </a:r>
          </a:p>
          <a:p>
            <a:pPr marL="534988" marR="0" lvl="1" indent="-169863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Josselin DEBRAUX (Lyon </a:t>
            </a:r>
            <a:r>
              <a:rPr lang="fr-FR" sz="1800" dirty="0" smtClean="0">
                <a:solidFill>
                  <a:srgbClr val="002060"/>
                </a:solidFill>
              </a:rPr>
              <a:t>F</a:t>
            </a: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C)</a:t>
            </a:r>
          </a:p>
          <a:p>
            <a:pPr marL="534988" marR="0" lvl="1" indent="-169863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Vincent GRIEU (Caen)</a:t>
            </a:r>
          </a:p>
          <a:p>
            <a:pPr marL="534988" marR="0" lvl="1" indent="-169863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Michel FERRERO (PUC)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Contexte international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6" y="1053261"/>
            <a:ext cx="7267919" cy="548183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53 pays affiliés et 280 000 licenciés </a:t>
            </a:r>
            <a:r>
              <a:rPr lang="fr-FR" sz="1400" dirty="0" smtClean="0"/>
              <a:t>(au 30.09.2010)</a:t>
            </a:r>
            <a:endParaRPr lang="fr-FR" sz="2000" dirty="0" smtClean="0"/>
          </a:p>
          <a:p>
            <a:pPr marL="534988" lvl="1" indent="-177800">
              <a:spcBef>
                <a:spcPts val="300"/>
              </a:spcBef>
            </a:pPr>
            <a:r>
              <a:rPr lang="fr-FR" sz="1600" dirty="0" smtClean="0"/>
              <a:t>35 permanents (28 reconnus par Ministère et/ou CNO) + 18 provisoires</a:t>
            </a:r>
          </a:p>
          <a:p>
            <a:pPr marL="534988" lvl="1" indent="-177800">
              <a:spcBef>
                <a:spcPts val="300"/>
              </a:spcBef>
            </a:pPr>
            <a:r>
              <a:rPr lang="fr-FR" sz="1600" dirty="0" smtClean="0"/>
              <a:t>8 pays « en création »</a:t>
            </a:r>
          </a:p>
          <a:p>
            <a:pPr marL="534988" lvl="1" indent="-177800">
              <a:spcBef>
                <a:spcPts val="300"/>
              </a:spcBef>
            </a:pPr>
            <a:r>
              <a:rPr lang="fr-FR" sz="1600" dirty="0" smtClean="0"/>
              <a:t>Progression des licenciés : +2,5% vs 2009 / +12,1% vs 2005.</a:t>
            </a:r>
          </a:p>
          <a:p>
            <a:pPr marL="534988" lvl="1" indent="-177800">
              <a:spcBef>
                <a:spcPts val="300"/>
              </a:spcBef>
            </a:pPr>
            <a:r>
              <a:rPr lang="fr-FR" sz="1600" dirty="0" smtClean="0"/>
              <a:t>Big 4 = 83% des licenciés vs 89% en 2005</a:t>
            </a:r>
            <a:endParaRPr lang="fr-FR" sz="1400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WFC 2010 : une vitrine de professionnalisme</a:t>
            </a:r>
            <a:endParaRPr lang="fr-FR" sz="1600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Vision stratégique de l’IFF</a:t>
            </a:r>
          </a:p>
          <a:p>
            <a:pPr marL="534988" lvl="2" indent="-177800">
              <a:spcBef>
                <a:spcPts val="300"/>
              </a:spcBef>
            </a:pPr>
            <a:r>
              <a:rPr lang="fr-FR" sz="1600" dirty="0" smtClean="0"/>
              <a:t>2010-2020 : une décennie critique</a:t>
            </a:r>
          </a:p>
          <a:p>
            <a:pPr marL="534988" lvl="2" indent="-177800">
              <a:spcBef>
                <a:spcPts val="300"/>
              </a:spcBef>
            </a:pPr>
            <a:r>
              <a:rPr lang="fr-FR" sz="1600" dirty="0" smtClean="0"/>
              <a:t>5 confédérations continentales / +100 nations actives affiliées</a:t>
            </a:r>
          </a:p>
          <a:p>
            <a:pPr marL="534988" lvl="2" indent="-177800">
              <a:spcBef>
                <a:spcPts val="300"/>
              </a:spcBef>
            </a:pPr>
            <a:r>
              <a:rPr lang="fr-FR" sz="1600" dirty="0" smtClean="0"/>
              <a:t>Le floorball au programme d’au moins un événement multisports international</a:t>
            </a:r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Reconnaissance permanente du CIO</a:t>
            </a:r>
          </a:p>
          <a:p>
            <a:pPr marL="534988" lvl="2" indent="-177800">
              <a:spcBef>
                <a:spcPts val="300"/>
              </a:spcBef>
            </a:pPr>
            <a:r>
              <a:rPr lang="fr-FR" sz="1600" dirty="0" smtClean="0"/>
              <a:t>Provisoire depuis 2008</a:t>
            </a:r>
          </a:p>
          <a:p>
            <a:pPr marL="534988" lvl="2" indent="-177800">
              <a:spcBef>
                <a:spcPts val="300"/>
              </a:spcBef>
            </a:pPr>
            <a:r>
              <a:rPr lang="fr-FR" sz="1600" dirty="0" smtClean="0"/>
              <a:t>Décidée comme permanente par la Commission Executive du CIO en avril 2011 et proposée au vote de l’AG du CIO à Durban en juillet</a:t>
            </a:r>
          </a:p>
        </p:txBody>
      </p:sp>
      <p:sp>
        <p:nvSpPr>
          <p:cNvPr id="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4</a:t>
            </a:fld>
            <a:endParaRPr lang="fr-FR" dirty="0"/>
          </a:p>
        </p:txBody>
      </p:sp>
      <p:sp>
        <p:nvSpPr>
          <p:cNvPr id="10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8" name="Image 7" descr="Logo IFF 2010 a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046839" y="2430636"/>
            <a:ext cx="1656184" cy="1656184"/>
          </a:xfrm>
          <a:prstGeom prst="rect">
            <a:avLst/>
          </a:prstGeom>
        </p:spPr>
      </p:pic>
      <p:pic>
        <p:nvPicPr>
          <p:cNvPr id="1026" name="Image 1"/>
          <p:cNvPicPr>
            <a:picLocks noChangeAspect="1" noChangeArrowheads="1"/>
          </p:cNvPicPr>
          <p:nvPr/>
        </p:nvPicPr>
        <p:blipFill>
          <a:blip r:embed="rId3" cstate="print"/>
          <a:srcRect l="10726" t="27725" r="41801" b="5926"/>
          <a:stretch>
            <a:fillRect/>
          </a:stretch>
        </p:blipFill>
        <p:spPr bwMode="auto">
          <a:xfrm>
            <a:off x="7470775" y="4230836"/>
            <a:ext cx="2810979" cy="244827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1" name="Image 10" descr="WFC 2010 Helsinki 5 l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428557" y="990476"/>
            <a:ext cx="2850530" cy="134633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2" name="Rectangle 11"/>
          <p:cNvSpPr/>
          <p:nvPr/>
        </p:nvSpPr>
        <p:spPr>
          <a:xfrm>
            <a:off x="341983" y="5454972"/>
            <a:ext cx="6552728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>
              <a:buNone/>
            </a:pPr>
            <a:r>
              <a:rPr lang="fr-FR" sz="2800" b="1" dirty="0" smtClean="0">
                <a:solidFill>
                  <a:srgbClr val="002060"/>
                </a:solidFill>
              </a:rPr>
              <a:t>Une discipline de plus en plus crédible et prise au sérieux au niveau international.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Projet 2011-2012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860206" cy="5757561"/>
          </a:xfrm>
        </p:spPr>
        <p:txBody>
          <a:bodyPr>
            <a:normAutofit/>
          </a:bodyPr>
          <a:lstStyle/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r>
              <a:rPr lang="fr-FR" sz="2000" b="1" dirty="0" smtClean="0"/>
              <a:t>Poursuite des rassemblements féminins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800" dirty="0" smtClean="0"/>
              <a:t>Pérenniser les stages de perfectionnement entre filles et distincts du championnat est vital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800" dirty="0" smtClean="0"/>
              <a:t>Laisser la possibilité aux joueuses qui le souhaitent de continuer à évoluer avec leur club habituel dans un championnat encore mixte (jusqu’à la création d’une compétition féminine suffisamment importante)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endParaRPr lang="fr-FR" sz="1900" b="1" dirty="0" smtClean="0"/>
          </a:p>
          <a:p>
            <a:pPr marL="357188" lvl="1" indent="-357188" fontAlgn="auto">
              <a:spcBef>
                <a:spcPts val="300"/>
              </a:spcBef>
              <a:spcAft>
                <a:spcPts val="0"/>
              </a:spcAft>
              <a:buBlip>
                <a:blip r:embed="rId2"/>
              </a:buBlip>
              <a:defRPr/>
            </a:pPr>
            <a:r>
              <a:rPr lang="fr-FR" sz="2000" b="1" dirty="0" smtClean="0"/>
              <a:t>Création d'un Challenge Féminin officiel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800" dirty="0" smtClean="0"/>
              <a:t>Equipes 100% féminines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800" dirty="0" smtClean="0"/>
              <a:t>Découpage régional. Ex : Nord / Ile de France / Rhône-Alpes</a:t>
            </a:r>
          </a:p>
          <a:p>
            <a:pPr marL="534988" lvl="1" indent="-169863">
              <a:spcBef>
                <a:spcPts val="300"/>
              </a:spcBef>
              <a:defRPr/>
            </a:pPr>
            <a:r>
              <a:rPr lang="fr-FR" sz="1800" dirty="0" smtClean="0"/>
              <a:t>Intégration des matchs dans les week-ends de perfectionnement (5 week-ends)</a:t>
            </a:r>
          </a:p>
          <a:p>
            <a:pPr marL="900113" lvl="2" indent="-182563">
              <a:defRPr/>
            </a:pPr>
            <a:r>
              <a:rPr lang="fr-FR" sz="1800" dirty="0" smtClean="0"/>
              <a:t>Motiver davantage la participation d’un maximum de joueuses aux stages</a:t>
            </a:r>
          </a:p>
          <a:p>
            <a:pPr marL="900113" lvl="2" indent="-182563">
              <a:defRPr/>
            </a:pPr>
            <a:r>
              <a:rPr lang="fr-FR" sz="1800" dirty="0" smtClean="0"/>
              <a:t>Rentabiliser les rassemblements : entrainement + format compétition</a:t>
            </a:r>
          </a:p>
          <a:p>
            <a:pPr marL="900113" lvl="2" indent="-182563">
              <a:defRPr/>
            </a:pPr>
            <a:r>
              <a:rPr lang="fr-FR" sz="1800" dirty="0" smtClean="0"/>
              <a:t>Analyser directement les matchs avec feedback des coachs aux joueuses pendant le week-end</a:t>
            </a:r>
          </a:p>
          <a:p>
            <a:pPr lvl="2">
              <a:defRPr/>
            </a:pPr>
            <a:endParaRPr lang="fr-FR" sz="1900" dirty="0" smtClean="0"/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  <a:defRPr/>
            </a:pPr>
            <a:r>
              <a:rPr lang="fr-FR" sz="2000" b="1" dirty="0" smtClean="0"/>
              <a:t>Accroître l’implication des joueuses avec notamment la mise en place de responsables des équipes engagées dans le Challenge.</a:t>
            </a:r>
            <a:endParaRPr lang="fr-FR" sz="2000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fr-FR" dirty="0" smtClean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40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150295" y="1560566"/>
            <a:ext cx="4032448" cy="1590150"/>
          </a:xfrm>
        </p:spPr>
        <p:txBody>
          <a:bodyPr>
            <a:noAutofit/>
          </a:bodyPr>
          <a:lstStyle/>
          <a:p>
            <a:r>
              <a:rPr lang="fr-FR" sz="6600" dirty="0" smtClean="0"/>
              <a:t>Formation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6025" y="849026"/>
            <a:ext cx="2156604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8.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4086820"/>
            <a:ext cx="7128792" cy="2520280"/>
          </a:xfrm>
          <a:prstGeom prst="rect">
            <a:avLst/>
          </a:prstGeom>
        </p:spPr>
        <p:txBody>
          <a:bodyPr anchor="t"/>
          <a:lstStyle/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La formation dans le domaine de l’encadrement sportif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Le projet de Brevet Fédéral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La formation externe</a:t>
            </a: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formation dans le domaine sportif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5611734" cy="5757561"/>
          </a:xfrm>
        </p:spPr>
        <p:txBody>
          <a:bodyPr>
            <a:normAutofit lnSpcReduction="10000"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Diplômes Fédéraux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Les compétences nécessaires aux bénévoles pour encadrer dans leurs clubs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obligation de moyen de la part de la Fédération (prévention et responsabilité)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Plusieurs niveaux possibles, mise en œuvre progressive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Diplômes d’Etat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 spécialisés /Formations plus générales type BPJEPS APT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Formation longues mais professionnelles (rémunération)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Diplômes Professionnels - CQP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Intermédiaire entre BF et DE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Valorisable pour occuper des postes saisonniers et/ou temps partiel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Contenu spécifique, pertinence validé par CNOSF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Secourisme « PSC1 »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Recommandé fortement pour non titulaire de diplôme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Facile, rapide et pas cher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42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52226" name="Picture 2" descr="C:\Users\Jerome\Application Téléchargées\Documents\1 FLOORBALL\FFFL\07 Coaching et Formation\3 Plan de développement 2010 2012\Documents FFHG\Schéma Général Formation FFHG.jpg"/>
          <p:cNvPicPr>
            <a:picLocks noChangeAspect="1" noChangeArrowheads="1"/>
          </p:cNvPicPr>
          <p:nvPr/>
        </p:nvPicPr>
        <p:blipFill>
          <a:blip r:embed="rId2" cstate="print"/>
          <a:srcRect l="1412" t="1026" r="5422" b="6676"/>
          <a:stretch>
            <a:fillRect/>
          </a:stretch>
        </p:blipFill>
        <p:spPr bwMode="auto">
          <a:xfrm>
            <a:off x="5886599" y="931561"/>
            <a:ext cx="4320480" cy="589156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7" name="Espace réservé du pied de page 4"/>
          <p:cNvSpPr txBox="1">
            <a:spLocks/>
          </p:cNvSpPr>
          <p:nvPr/>
        </p:nvSpPr>
        <p:spPr>
          <a:xfrm>
            <a:off x="5022503" y="6616020"/>
            <a:ext cx="1008112" cy="351120"/>
          </a:xfrm>
          <a:prstGeom prst="rect">
            <a:avLst/>
          </a:prstGeom>
        </p:spPr>
        <p:txBody>
          <a:bodyPr vert="horz" lIns="100191" tIns="50095" rIns="100191" bIns="50095" rtlCol="0" anchor="ctr"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pPr marL="0" marR="0" lvl="0" indent="0" algn="ctr" defTabSz="1001908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0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Ex  : FFHG</a:t>
            </a:r>
            <a:endParaRPr kumimoji="0" lang="fr-FR" sz="1000" b="1" i="0" u="sng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projet de Brevet Fédéral 1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860206" cy="5757561"/>
          </a:xfrm>
        </p:spPr>
        <p:txBody>
          <a:bodyPr>
            <a:normAutofit fontScale="92500" lnSpcReduction="10000"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Pourquoi ?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Le premier étage de la formation, sur le modèle de toute fédération sportive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formation fédérale de plus en plus nécessaire pour les bénévoles qui encadrent dans les clubs</a:t>
            </a:r>
            <a:endParaRPr lang="fr-FR" sz="1200" b="1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Pour qui ?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Tous les bénévoles motivés, qu’ils encadrent des adultes ou des jeunes, en compétition ou en loisir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Inscriptions en début de saison</a:t>
            </a:r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Quel contenu ?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partie de tronc commun : pédagogie sportive générale, les responsabilités des bénévoles…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partie technique spécifique floorball</a:t>
            </a:r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Déroulement ?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 week-end de formation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 pré-requis : le passage du PSC1 ou équivalent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validation de l’expérience en club</a:t>
            </a:r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Quand ?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Fin d’année 2011</a:t>
            </a:r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Comment ?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En collaboration avec la DTN adjointe de la FFHG pour construire la formation et assurer la partie « tronc commun »</a:t>
            </a:r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Quelle valeur ?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Pas de valeur « marchande »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 certificat délivré par une fédération néanmoins légitime dans le domaine du floorball : une valeur tout de même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valeur par rapport à la responsabilité des bénévoles vis-à-vis de ceux qu’ils encadrent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43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La formation externe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860206" cy="5757561"/>
          </a:xfrm>
        </p:spPr>
        <p:txBody>
          <a:bodyPr>
            <a:normAutofit fontScale="92500" lnSpcReduction="20000"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Une base commune : un ouvrage de référence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Egalement utilisée dans le cadre du BF1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 recueil à remettre aux personnes formées : présentation de la discipline, technique individuelle, fondamentaux collectifs, les règles, cahier d’exercices élémentaires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version </a:t>
            </a:r>
            <a:r>
              <a:rPr lang="fr-FR" sz="1600" dirty="0" err="1" smtClean="0"/>
              <a:t>powerpoint</a:t>
            </a:r>
            <a:r>
              <a:rPr lang="fr-FR" sz="1600" dirty="0" smtClean="0"/>
              <a:t> pour animer les formations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Les formations et organismes ciblées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L’ensemble des organismes de formation sportives agréés par l’Etat : module complémentaire à la formation (ex BPJEPS)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Possibilité d’organiser des formations « ad hoc » à destination de professionnels du sport déjà diplômés et souhaitant compléter leur bagage (professeurs, animateurs, éducateurs…)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Les modalités d’intervention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Format modulable autour d’un principe de deux demi-journées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50% théorique / 50% terrain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Tarifs à définir au sein de la Commission Formation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Formateurs :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Commission Formation à étoffer autour des personnes présentes (Guy Jayme, Christian Schulz, Nicolas Lévrier)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Objectif : disposer d’un réseau de formateurs pour couvrir toute la France, prospecter et répondre à toutes les demandes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Projet de formation des formateurs (séminaire IFF, intervention d’un formateur suisse) pour crédibiliser davantage la qualité des intervenants français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Certificat et recensement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Délivrance d’un certificat FFFL (valeur FFFL)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Recensement de toutes les personnes formées sur le site web pour mettre en avant le travail de formation et les personnes formées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44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574231" y="1560566"/>
            <a:ext cx="4032448" cy="1590150"/>
          </a:xfrm>
        </p:spPr>
        <p:txBody>
          <a:bodyPr>
            <a:noAutofit/>
          </a:bodyPr>
          <a:lstStyle/>
          <a:p>
            <a:r>
              <a:rPr lang="fr-FR" sz="6600" dirty="0" smtClean="0"/>
              <a:t>Jeunes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6025" y="849026"/>
            <a:ext cx="2156604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9.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4086820"/>
            <a:ext cx="7128792" cy="2520280"/>
          </a:xfrm>
          <a:prstGeom prst="rect">
            <a:avLst/>
          </a:prstGeom>
        </p:spPr>
        <p:txBody>
          <a:bodyPr anchor="t"/>
          <a:lstStyle/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Bilan d’activité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Et maintenant ?</a:t>
            </a: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Bilan d’activité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860206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Les clubs « habituels » poursuivent leur travail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Nordiques : projet pédagogique de Vincent Moyon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Marseille, Grenoble, Lyon , Dahuts, Besançon (UFOLEP), Nantes : sections enfant, initiations, animations…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Tournoi régional en Rhône-Alpes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Participation à des tournois étrangers (Dahuts et Besançon en Suisse)</a:t>
            </a:r>
          </a:p>
          <a:p>
            <a:pPr marL="534988" lvl="1" indent="-169863">
              <a:spcBef>
                <a:spcPts val="300"/>
              </a:spcBef>
            </a:pPr>
            <a:endParaRPr lang="fr-FR" sz="1000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Un manque de coordination des initiatives</a:t>
            </a:r>
          </a:p>
          <a:p>
            <a:pPr marL="357188" indent="-357188">
              <a:spcBef>
                <a:spcPts val="300"/>
              </a:spcBef>
            </a:pPr>
            <a:endParaRPr lang="fr-FR" sz="1000" b="1" dirty="0" smtClean="0"/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Une absence d’intervention de la FFFL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Manque de bénévoles motivés et formés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Manque de réactivité des clubs aux appels lancés</a:t>
            </a:r>
          </a:p>
          <a:p>
            <a:pPr marL="534988" lvl="1" indent="-169863">
              <a:spcBef>
                <a:spcPts val="300"/>
              </a:spcBef>
            </a:pPr>
            <a:endParaRPr lang="fr-FR" sz="1000" dirty="0" smtClean="0"/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Une intégration difficile au monde scolaire et associatif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Pas de retour de l’UNSS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Absence de reconnaissance du floorball = frein récurrent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46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8" name="Image 7" descr="Challenge Rhône Alpes - Jeunes 2.jpg"/>
          <p:cNvPicPr>
            <a:picLocks noChangeAspect="1"/>
          </p:cNvPicPr>
          <p:nvPr/>
        </p:nvPicPr>
        <p:blipFill>
          <a:blip r:embed="rId3" cstate="print">
            <a:lum/>
          </a:blip>
          <a:srcRect l="15744" t="2420" r="15744"/>
          <a:stretch>
            <a:fillRect/>
          </a:stretch>
        </p:blipFill>
        <p:spPr>
          <a:xfrm>
            <a:off x="6894711" y="2214612"/>
            <a:ext cx="3092369" cy="29523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9" name="Rectangle 8"/>
          <p:cNvSpPr/>
          <p:nvPr/>
        </p:nvSpPr>
        <p:spPr>
          <a:xfrm>
            <a:off x="702023" y="5598988"/>
            <a:ext cx="9001000" cy="792088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L’AG 2011 doit être la dernière à dresser un constat d’échec.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 maintenant ?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7555950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Bonne nouvelle : un nouveau départ pour la Commission Jeunes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Guy Jayme, Sylvie et Jean-François Desbiolles, Nicolas Lévrier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Des personnes compétentes qui ont fait leurs preuves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liste non exhaustive !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Mission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Promouvoir le floorball chez les jeunes : organismes nationaux / structures locales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Aider à la création de sections jeunes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Former en relation avec la Commission Formation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Mettre en place de rassemblements et de tournois jeunes</a:t>
            </a:r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Un projet précis à écrire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Des objectifs simples et atteignables pour la première année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Des premiers résultats à obtenir pour « amorcer la pompe »</a:t>
            </a:r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Une collaboration accrue entre les clubs est indispensable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Focus régionale : Grand Sud-est…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… mais implication de tous au niveau national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47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7" name="Rectangle 6"/>
          <p:cNvSpPr/>
          <p:nvPr/>
        </p:nvSpPr>
        <p:spPr>
          <a:xfrm>
            <a:off x="1062063" y="5670996"/>
            <a:ext cx="9001000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Une priorité pour la FFFL </a:t>
            </a:r>
            <a:r>
              <a:rPr lang="fr-FR" sz="2800" b="1" dirty="0" smtClean="0">
                <a:solidFill>
                  <a:srgbClr val="002060"/>
                </a:solidFill>
                <a:sym typeface="Wingdings" pitchFamily="2" charset="2"/>
              </a:rPr>
              <a:t> </a:t>
            </a:r>
            <a:r>
              <a:rPr lang="fr-FR" sz="2800" b="1" dirty="0" smtClean="0">
                <a:solidFill>
                  <a:srgbClr val="002060"/>
                </a:solidFill>
              </a:rPr>
              <a:t>Mobilisons nous !</a:t>
            </a:r>
          </a:p>
        </p:txBody>
      </p:sp>
      <p:pic>
        <p:nvPicPr>
          <p:cNvPr id="9" name="Image 8" descr="Tournoi Jeunes Montbonnot NOV 2010 - 02.jpg"/>
          <p:cNvPicPr>
            <a:picLocks noChangeAspect="1"/>
          </p:cNvPicPr>
          <p:nvPr/>
        </p:nvPicPr>
        <p:blipFill>
          <a:blip r:embed="rId3" cstate="print"/>
          <a:srcRect l="2186" t="20711" r="6009" b="7554"/>
          <a:stretch>
            <a:fillRect/>
          </a:stretch>
        </p:blipFill>
        <p:spPr>
          <a:xfrm>
            <a:off x="6966719" y="2965553"/>
            <a:ext cx="3240360" cy="16973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3582343" y="1494532"/>
            <a:ext cx="5688632" cy="1590150"/>
          </a:xfrm>
        </p:spPr>
        <p:txBody>
          <a:bodyPr>
            <a:noAutofit/>
          </a:bodyPr>
          <a:lstStyle/>
          <a:p>
            <a:r>
              <a:rPr lang="fr-FR" sz="6600" dirty="0" smtClean="0"/>
              <a:t>Championnat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4033" y="812428"/>
            <a:ext cx="2831511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10.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3654772"/>
            <a:ext cx="7128792" cy="2808312"/>
          </a:xfrm>
          <a:prstGeom prst="rect">
            <a:avLst/>
          </a:prstGeom>
        </p:spPr>
        <p:txBody>
          <a:bodyPr anchor="t"/>
          <a:lstStyle/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2010-2011 : bilan sportif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</a:rPr>
              <a:t>2010-2011 : bilan d’organisation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2011-2012 : les équipes inscrites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</a:rPr>
              <a:t>2011-2012 : pistes de réflexion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</a:rPr>
              <a:t>2011-2012 : une nouvelle organisation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2010-2011 : Bilan sportif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6475830" cy="5757561"/>
          </a:xfrm>
        </p:spPr>
        <p:txBody>
          <a:bodyPr>
            <a:normAutofit/>
          </a:bodyPr>
          <a:lstStyle/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Deux beaux vainqueurs et un bel esprit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D1 : IFK Paris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D2 : Hoplites d’Ambiani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En D1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Dernier carré classique mais le niveau tend à se resserrer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En D2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saison incertaine jusqu’au bout comparable à la D1 des débuts (à quelques individualités techniques près)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Une progression claire du niveau de jeu et de l’intérêt du championnat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Niveau technique général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Tactique et esprit du floorball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Appréciation des spectateurs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Les formules sportives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D2 : OK, régionalisation positive, à poursuivre autant que possible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D1 : un débat sur la formule actuelle mais une poule unique de 8 équipes est-elle envisageable ? (nb de matches / week-ends / déplacements)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Les play-</a:t>
            </a:r>
            <a:r>
              <a:rPr lang="fr-FR" sz="1600" dirty="0" err="1" smtClean="0"/>
              <a:t>downs</a:t>
            </a:r>
            <a:r>
              <a:rPr lang="fr-FR" sz="1600" dirty="0" smtClean="0"/>
              <a:t> en question</a:t>
            </a:r>
            <a:endParaRPr lang="fr-FR" sz="2000" b="1" dirty="0" smtClean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49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8" name="Image 7" descr="Champions de France 2011 11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94711" y="1278508"/>
            <a:ext cx="3073878" cy="23054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2" name="Image 11" descr="play-offs (12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894711" y="4086820"/>
            <a:ext cx="3096344" cy="206221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/>
          <p:cNvSpPr/>
          <p:nvPr/>
        </p:nvSpPr>
        <p:spPr>
          <a:xfrm>
            <a:off x="413991" y="5598988"/>
            <a:ext cx="6264696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>
              <a:buNone/>
            </a:pPr>
            <a:r>
              <a:rPr lang="fr-FR" sz="2800" b="1" dirty="0" smtClean="0">
                <a:solidFill>
                  <a:srgbClr val="002060"/>
                </a:solidFill>
              </a:rPr>
              <a:t>Nous ne devons et pouvons aujourd’hui compter que sur nous-mêmes.</a:t>
            </a:r>
          </a:p>
        </p:txBody>
      </p:sp>
      <p:sp>
        <p:nvSpPr>
          <p:cNvPr id="33" name="ZoneTexte 32"/>
          <p:cNvSpPr txBox="1"/>
          <p:nvPr/>
        </p:nvSpPr>
        <p:spPr>
          <a:xfrm>
            <a:off x="6558197" y="-737716"/>
            <a:ext cx="3720890" cy="92486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9500" b="1" dirty="0" smtClean="0"/>
              <a:t>?</a:t>
            </a:r>
            <a:endParaRPr lang="fr-FR" sz="59500" b="1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Reconnaissance nationale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6" y="1053261"/>
            <a:ext cx="6835871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Une saison 2010-2011 consacrée à de nombreux contacts</a:t>
            </a:r>
          </a:p>
          <a:p>
            <a:pPr marL="542925" lvl="1" indent="-185738">
              <a:spcBef>
                <a:spcPts val="300"/>
              </a:spcBef>
            </a:pPr>
            <a:r>
              <a:rPr lang="fr-FR" sz="1600" dirty="0" smtClean="0"/>
              <a:t>Courriers adressés à la plupart des institutions sportives de France</a:t>
            </a:r>
          </a:p>
          <a:p>
            <a:pPr marL="542925" lvl="1" indent="-185738">
              <a:spcBef>
                <a:spcPts val="300"/>
              </a:spcBef>
            </a:pPr>
            <a:r>
              <a:rPr lang="fr-FR" sz="1600" dirty="0" smtClean="0"/>
              <a:t>Plusieurs rendez-vous instructifs mais sans lendemain qui traduisent une situation figée à court terme</a:t>
            </a:r>
          </a:p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Le silence du CNOSF</a:t>
            </a:r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L’immobilisme du Ministère</a:t>
            </a:r>
          </a:p>
          <a:p>
            <a:pPr marL="542925" lvl="1" indent="-185738">
              <a:spcBef>
                <a:spcPts val="300"/>
              </a:spcBef>
            </a:pPr>
            <a:r>
              <a:rPr lang="fr-FR" sz="1600" dirty="0" smtClean="0"/>
              <a:t>Rencontre de Richard Monnereau (Cabinet de C. Jouanno)</a:t>
            </a:r>
          </a:p>
          <a:p>
            <a:pPr marL="542925" lvl="1" indent="-185738">
              <a:spcBef>
                <a:spcPts val="300"/>
              </a:spcBef>
            </a:pPr>
            <a:r>
              <a:rPr lang="fr-FR" sz="1600" dirty="0" smtClean="0"/>
              <a:t>Vision purement politique mais pas de politique</a:t>
            </a:r>
          </a:p>
          <a:p>
            <a:pPr marL="542925" lvl="1" indent="-185738">
              <a:spcBef>
                <a:spcPts val="300"/>
              </a:spcBef>
            </a:pPr>
            <a:r>
              <a:rPr lang="fr-FR" sz="1600" dirty="0" smtClean="0"/>
              <a:t>Pas d’action, refus de reconnaissance directe, rejet sur les Fédérations</a:t>
            </a:r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FFHG : l’exemple du désintérêt des fédérations</a:t>
            </a:r>
          </a:p>
          <a:p>
            <a:pPr marL="536575" lvl="1" indent="-173038">
              <a:spcBef>
                <a:spcPts val="300"/>
              </a:spcBef>
            </a:pPr>
            <a:r>
              <a:rPr lang="fr-FR" sz="1600" dirty="0" smtClean="0"/>
              <a:t>Nombreuses autres priorités et pas de pression du Ministère</a:t>
            </a:r>
          </a:p>
          <a:p>
            <a:pPr marL="536575" lvl="1" indent="-173038">
              <a:spcBef>
                <a:spcPts val="300"/>
              </a:spcBef>
            </a:pPr>
            <a:r>
              <a:rPr lang="fr-FR" sz="1600" dirty="0" smtClean="0"/>
              <a:t>Peur d’intégrer une charge, voire un concurrent, les opportunités ne sont pas prises en compte</a:t>
            </a:r>
          </a:p>
          <a:p>
            <a:pPr marL="536575" lvl="1" indent="-173038">
              <a:spcBef>
                <a:spcPts val="300"/>
              </a:spcBef>
            </a:pPr>
            <a:r>
              <a:rPr lang="fr-FR" sz="1600" dirty="0" smtClean="0"/>
              <a:t>Projet repoussé systématiquement depuis l’automne</a:t>
            </a:r>
          </a:p>
        </p:txBody>
      </p:sp>
      <p:sp>
        <p:nvSpPr>
          <p:cNvPr id="29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5</a:t>
            </a:fld>
            <a:endParaRPr lang="fr-FR" dirty="0"/>
          </a:p>
        </p:txBody>
      </p:sp>
      <p:sp>
        <p:nvSpPr>
          <p:cNvPr id="30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28" name="Picture 4" descr="http://www.ffkama.fr/_photos/liens/Marianne-sports_Q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54751" y="990476"/>
            <a:ext cx="1177832" cy="1512168"/>
          </a:xfrm>
          <a:prstGeom prst="rect">
            <a:avLst/>
          </a:prstGeom>
          <a:noFill/>
        </p:spPr>
      </p:pic>
      <p:pic>
        <p:nvPicPr>
          <p:cNvPr id="32" name="Picture 2" descr="http://t3.gstatic.com/images?q=tbn:ANd9GcT9-svPw63ofCSkGKjwKM7X2seW7UJWRqAAUidcIJvkulOOmJzSuQ&amp;t=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18675" y="3006700"/>
            <a:ext cx="776335" cy="1080120"/>
          </a:xfrm>
          <a:prstGeom prst="rect">
            <a:avLst/>
          </a:prstGeom>
          <a:noFill/>
        </p:spPr>
      </p:pic>
      <p:pic>
        <p:nvPicPr>
          <p:cNvPr id="17412" name="Picture 4" descr="http://sparf.free.fr/IMG/jpg/ffr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10735" y="3294732"/>
            <a:ext cx="1169340" cy="789328"/>
          </a:xfrm>
          <a:prstGeom prst="rect">
            <a:avLst/>
          </a:prstGeom>
          <a:noFill/>
        </p:spPr>
      </p:pic>
      <p:pic>
        <p:nvPicPr>
          <p:cNvPr id="17414" name="Picture 6" descr="http://www.sportcarriere.com/multimedia/medias/FF-hockey.png"/>
          <p:cNvPicPr>
            <a:picLocks noChangeAspect="1" noChangeArrowheads="1"/>
          </p:cNvPicPr>
          <p:nvPr/>
        </p:nvPicPr>
        <p:blipFill>
          <a:blip r:embed="rId5" cstate="print"/>
          <a:srcRect l="32994" t="14970" r="32578" b="20160"/>
          <a:stretch>
            <a:fillRect/>
          </a:stretch>
        </p:blipFill>
        <p:spPr bwMode="auto">
          <a:xfrm>
            <a:off x="8622903" y="5094932"/>
            <a:ext cx="664689" cy="720080"/>
          </a:xfrm>
          <a:prstGeom prst="rect">
            <a:avLst/>
          </a:prstGeom>
          <a:noFill/>
        </p:spPr>
      </p:pic>
      <p:pic>
        <p:nvPicPr>
          <p:cNvPr id="17416" name="Picture 8" descr="http://blog-sportif.fr/wp-content/uploads/2011/04/cnos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694911" y="1494532"/>
            <a:ext cx="1064031" cy="1221508"/>
          </a:xfrm>
          <a:prstGeom prst="rect">
            <a:avLst/>
          </a:prstGeom>
          <a:noFill/>
        </p:spPr>
      </p:pic>
      <p:pic>
        <p:nvPicPr>
          <p:cNvPr id="17418" name="Picture 10" descr="http://kinedusport.fr/v2/uploads/images/LOGOS%20Partenaires/afld-rvb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7974831" y="5959028"/>
            <a:ext cx="2304529" cy="593516"/>
          </a:xfrm>
          <a:prstGeom prst="rect">
            <a:avLst/>
          </a:prstGeom>
          <a:noFill/>
        </p:spPr>
      </p:pic>
      <p:pic>
        <p:nvPicPr>
          <p:cNvPr id="17420" name="Picture 12" descr="http://www.clg-mallarme.ac-aix-marseille.fr/spip/IMG/rubon36.gif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10735" y="4557104"/>
            <a:ext cx="864096" cy="1108981"/>
          </a:xfrm>
          <a:prstGeom prst="rect">
            <a:avLst/>
          </a:prstGeom>
          <a:noFill/>
        </p:spPr>
      </p:pic>
      <p:pic>
        <p:nvPicPr>
          <p:cNvPr id="28674" name="Picture 2" descr="http://blog.metamedias.net/wp-content/logo_so_01.gif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8406879" y="4302844"/>
            <a:ext cx="1093211" cy="6480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2010-2011 : Bilan d’organisation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860206" cy="5757561"/>
          </a:xfrm>
        </p:spPr>
        <p:txBody>
          <a:bodyPr>
            <a:normAutofit/>
          </a:bodyPr>
          <a:lstStyle/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Calendrier général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Déjà un casse-tête !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Bonne anticipation grâce notamment au travail des clubs qui ont pu obtenir des salles avec assez de visibilité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Fin octobre -&gt; Mi-mai = une bonne solution même si les play-offs devraient idéalement être plus tôt 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 bon nombre de matchs mais un rythme inégal selon les clubs = à optimiser mais peu évident à garantir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Des reports dus aux intempéries = une difficulté supplémentaire nécessitant réactivité et concessions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3 x 20 min pour tous : une évidence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Distances et déplacements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Pas plus de 5 heures de route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Une organisation complexe pour concilier toutes les contraintes géographiques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Rythme des rencontres par week-end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1 match par jour soit 2 par week-end dans la majorité des cas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2 matchs par jour dans certains cas </a:t>
            </a:r>
            <a:r>
              <a:rPr lang="fr-FR" sz="1600" dirty="0" smtClean="0">
                <a:sym typeface="Wingdings" pitchFamily="2" charset="2"/>
              </a:rPr>
              <a:t>quelle suite donner à ce test ?</a:t>
            </a:r>
            <a:endParaRPr lang="fr-FR" sz="1600" dirty="0" smtClean="0"/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Qualité des salles et de l’accueil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Nous sommes encore malheureusement très dépendants des installations inégales qui nous sont allouées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Un effort collectif à produite pour garantir des conditions minimum : qualité du sol, taille du terrain, vestiaires</a:t>
            </a:r>
          </a:p>
          <a:p>
            <a:pPr marL="357188" lvl="1" indent="-357188">
              <a:spcBef>
                <a:spcPts val="300"/>
              </a:spcBef>
              <a:buNone/>
            </a:pPr>
            <a:endParaRPr lang="fr-FR" sz="2000" b="1" dirty="0" smtClean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50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7" name="Rectangle 6"/>
          <p:cNvSpPr/>
          <p:nvPr/>
        </p:nvSpPr>
        <p:spPr>
          <a:xfrm>
            <a:off x="774031" y="5959028"/>
            <a:ext cx="9001000" cy="72008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Organisation réussie mais ça va devenir plus compliqué !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2011-2012 : Les équipes inscrites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860206" cy="5757561"/>
          </a:xfrm>
        </p:spPr>
        <p:txBody>
          <a:bodyPr>
            <a:normAutofit/>
          </a:bodyPr>
          <a:lstStyle/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La croissance continue : quatre nouveaux venus !</a:t>
            </a:r>
          </a:p>
          <a:p>
            <a:pPr marL="534988" lvl="1" indent="-169863">
              <a:spcBef>
                <a:spcPts val="300"/>
              </a:spcBef>
              <a:buNone/>
            </a:pPr>
            <a:endParaRPr lang="fr-FR" sz="1600" dirty="0" smtClean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51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8" name="Espace réservé du contenu 2"/>
          <p:cNvSpPr txBox="1">
            <a:spLocks/>
          </p:cNvSpPr>
          <p:nvPr/>
        </p:nvSpPr>
        <p:spPr>
          <a:xfrm>
            <a:off x="197967" y="2790676"/>
            <a:ext cx="4914601" cy="3528392"/>
          </a:xfrm>
          <a:prstGeom prst="rect">
            <a:avLst/>
          </a:prstGeom>
        </p:spPr>
        <p:txBody>
          <a:bodyPr vert="horz" lIns="100191" tIns="50095" rIns="100191" bIns="50095" rtlCol="0">
            <a:normAutofit/>
          </a:bodyPr>
          <a:lstStyle/>
          <a:p>
            <a:pPr marL="357188" marR="0" lvl="1" indent="-357188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Division</a:t>
            </a:r>
            <a:r>
              <a:rPr kumimoji="0" lang="fr-FR" sz="2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1 : 8 équipes</a:t>
            </a:r>
          </a:p>
          <a:p>
            <a:pPr marL="357188" marR="0" lvl="1" indent="-357188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endParaRPr kumimoji="0" lang="fr-FR" sz="800" b="1" i="0" u="none" strike="noStrike" kern="1200" cap="none" spc="0" normalizeH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858142" lvl="2" indent="-357188">
              <a:spcBef>
                <a:spcPts val="300"/>
              </a:spcBef>
              <a:buFont typeface="Arial" pitchFamily="34" charset="0"/>
              <a:buBlip>
                <a:blip r:embed="rId2"/>
              </a:buBlip>
            </a:pPr>
            <a:r>
              <a:rPr kumimoji="0" lang="fr-FR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IFK Paris</a:t>
            </a:r>
          </a:p>
          <a:p>
            <a:pPr marL="858142" lvl="2" indent="-357188">
              <a:spcBef>
                <a:spcPts val="300"/>
              </a:spcBef>
              <a:buFont typeface="Arial" pitchFamily="34" charset="0"/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PUC 1</a:t>
            </a:r>
          </a:p>
          <a:p>
            <a:pPr marL="858142" lvl="2" indent="-357188">
              <a:spcBef>
                <a:spcPts val="300"/>
              </a:spcBef>
              <a:buFont typeface="Arial" pitchFamily="34" charset="0"/>
              <a:buBlip>
                <a:blip r:embed="rId2"/>
              </a:buBlip>
            </a:pPr>
            <a:r>
              <a:rPr kumimoji="0" lang="fr-FR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Nordiques FC</a:t>
            </a:r>
          </a:p>
          <a:p>
            <a:pPr marL="858142" lvl="2" indent="-357188">
              <a:spcBef>
                <a:spcPts val="300"/>
              </a:spcBef>
              <a:buFont typeface="Arial" pitchFamily="34" charset="0"/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Hoplites d’Ambiani</a:t>
            </a:r>
          </a:p>
          <a:p>
            <a:pPr marL="858142" lvl="2" indent="-357188">
              <a:spcBef>
                <a:spcPts val="300"/>
              </a:spcBef>
              <a:buFont typeface="Arial" pitchFamily="34" charset="0"/>
              <a:buBlip>
                <a:blip r:embed="rId2"/>
              </a:buBlip>
            </a:pPr>
            <a:endParaRPr lang="fr-FR" sz="1800" dirty="0" smtClean="0">
              <a:solidFill>
                <a:srgbClr val="002060"/>
              </a:solidFill>
            </a:endParaRPr>
          </a:p>
          <a:p>
            <a:pPr marL="858142" lvl="2" indent="-357188">
              <a:spcBef>
                <a:spcPts val="300"/>
              </a:spcBef>
              <a:buFont typeface="Arial" pitchFamily="34" charset="0"/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Lyon FC Pirates 1</a:t>
            </a:r>
          </a:p>
          <a:p>
            <a:pPr marL="858142" lvl="2" indent="-357188">
              <a:spcBef>
                <a:spcPts val="300"/>
              </a:spcBef>
              <a:buFont typeface="Arial" pitchFamily="34" charset="0"/>
              <a:buBlip>
                <a:blip r:embed="rId2"/>
              </a:buBlip>
            </a:pPr>
            <a:r>
              <a:rPr kumimoji="0" lang="fr-FR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Marseille</a:t>
            </a:r>
            <a:r>
              <a:rPr kumimoji="0" lang="fr-FR" sz="18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Rascasses</a:t>
            </a:r>
          </a:p>
          <a:p>
            <a:pPr marL="858142" lvl="2" indent="-357188">
              <a:spcBef>
                <a:spcPts val="300"/>
              </a:spcBef>
              <a:buFont typeface="Arial" pitchFamily="34" charset="0"/>
              <a:buBlip>
                <a:blip r:embed="rId2"/>
              </a:buBlip>
            </a:pPr>
            <a:r>
              <a:rPr lang="fr-FR" sz="1800" baseline="0" dirty="0" smtClean="0">
                <a:solidFill>
                  <a:srgbClr val="002060"/>
                </a:solidFill>
              </a:rPr>
              <a:t>Tigres</a:t>
            </a:r>
            <a:r>
              <a:rPr lang="fr-FR" sz="1800" dirty="0" smtClean="0">
                <a:solidFill>
                  <a:srgbClr val="002060"/>
                </a:solidFill>
              </a:rPr>
              <a:t> Grenoblois 1</a:t>
            </a:r>
          </a:p>
          <a:p>
            <a:pPr marL="858142" lvl="2" indent="-357188">
              <a:spcBef>
                <a:spcPts val="300"/>
              </a:spcBef>
              <a:buFont typeface="Arial" pitchFamily="34" charset="0"/>
              <a:buBlip>
                <a:blip r:embed="rId2"/>
              </a:buBlip>
            </a:pPr>
            <a:r>
              <a:rPr kumimoji="0" lang="fr-FR" sz="1800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Chats</a:t>
            </a:r>
            <a:r>
              <a:rPr kumimoji="0" lang="fr-FR" sz="1800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Biterrois</a:t>
            </a:r>
            <a:endParaRPr kumimoji="0" lang="fr-FR" sz="180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534988" marR="0" lvl="1" indent="-169863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9" name="Espace réservé du contenu 2"/>
          <p:cNvSpPr txBox="1">
            <a:spLocks/>
          </p:cNvSpPr>
          <p:nvPr/>
        </p:nvSpPr>
        <p:spPr>
          <a:xfrm>
            <a:off x="3870375" y="2790676"/>
            <a:ext cx="3312367" cy="3600400"/>
          </a:xfrm>
          <a:prstGeom prst="rect">
            <a:avLst/>
          </a:prstGeom>
        </p:spPr>
        <p:txBody>
          <a:bodyPr vert="horz" lIns="100191" tIns="50095" rIns="100191" bIns="50095" rtlCol="0">
            <a:normAutofit/>
          </a:bodyPr>
          <a:lstStyle/>
          <a:p>
            <a:pPr marL="357188" marR="0" lvl="1" indent="-357188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r>
              <a:rPr kumimoji="0" lang="fr-FR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Division</a:t>
            </a:r>
            <a:r>
              <a:rPr kumimoji="0" lang="fr-FR" sz="20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2 : 16 équipes</a:t>
            </a:r>
          </a:p>
          <a:p>
            <a:pPr marL="357188" marR="0" lvl="1" indent="-357188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endParaRPr lang="fr-FR" sz="800" b="1" baseline="0" dirty="0" smtClean="0">
              <a:solidFill>
                <a:srgbClr val="002060"/>
              </a:solidFill>
            </a:endParaRP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Canonniers de Nantes</a:t>
            </a: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Caen Floorball</a:t>
            </a: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Panthères de Rennes</a:t>
            </a: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PUC 2</a:t>
            </a: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endParaRPr lang="fr-FR" sz="1800" dirty="0" smtClean="0">
              <a:solidFill>
                <a:srgbClr val="002060"/>
              </a:solidFill>
            </a:endParaRP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Ericsson Vikings</a:t>
            </a: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Grizzlys du Hainaut</a:t>
            </a: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Gladiateurs d’Orléans</a:t>
            </a: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Phoenix de Wasquehal</a:t>
            </a:r>
          </a:p>
          <a:p>
            <a:pPr marL="858142" lvl="2" indent="-357188">
              <a:spcBef>
                <a:spcPts val="300"/>
              </a:spcBef>
              <a:buBlip>
                <a:blip r:embed="rId2"/>
              </a:buBlip>
            </a:pPr>
            <a:endParaRPr lang="fr-FR" sz="1800" dirty="0" smtClean="0">
              <a:solidFill>
                <a:srgbClr val="002060"/>
              </a:solidFill>
            </a:endParaRPr>
          </a:p>
          <a:p>
            <a:pPr marL="534988" marR="0" lvl="1" indent="-169863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fr-FR" sz="1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2" name="Espace réservé du contenu 2"/>
          <p:cNvSpPr txBox="1">
            <a:spLocks/>
          </p:cNvSpPr>
          <p:nvPr/>
        </p:nvSpPr>
        <p:spPr>
          <a:xfrm>
            <a:off x="6966718" y="2790676"/>
            <a:ext cx="3366319" cy="3384376"/>
          </a:xfrm>
          <a:prstGeom prst="rect">
            <a:avLst/>
          </a:prstGeom>
        </p:spPr>
        <p:txBody>
          <a:bodyPr vert="horz" lIns="100191" tIns="50095" rIns="100191" bIns="50095" rtlCol="0">
            <a:normAutofit/>
          </a:bodyPr>
          <a:lstStyle/>
          <a:p>
            <a:pPr marL="357188" marR="0" lvl="1" indent="-357188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endParaRPr kumimoji="0" lang="fr-FR" sz="20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57188" marR="0" lvl="1" indent="-357188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Blip>
                <a:blip r:embed="rId2"/>
              </a:buBlip>
              <a:tabLst/>
              <a:defRPr/>
            </a:pPr>
            <a:endParaRPr lang="fr-FR" sz="800" b="1" baseline="0" dirty="0" smtClean="0">
              <a:solidFill>
                <a:srgbClr val="002060"/>
              </a:solidFill>
            </a:endParaRPr>
          </a:p>
          <a:p>
            <a:pPr marL="633413" lvl="2" indent="-366713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Dragons Bisontins</a:t>
            </a:r>
          </a:p>
          <a:p>
            <a:pPr marL="633413" lvl="2" indent="-366713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IFK Paris 2</a:t>
            </a:r>
          </a:p>
          <a:p>
            <a:pPr marL="633413" lvl="2" indent="-366713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Sentinelles de Strasbourg</a:t>
            </a:r>
          </a:p>
          <a:p>
            <a:pPr marL="633413" lvl="2" indent="-366713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Loups Lorrains</a:t>
            </a:r>
          </a:p>
          <a:p>
            <a:pPr marL="633413" lvl="2" indent="-366713">
              <a:spcBef>
                <a:spcPts val="300"/>
              </a:spcBef>
              <a:buBlip>
                <a:blip r:embed="rId2"/>
              </a:buBlip>
            </a:pPr>
            <a:endParaRPr lang="fr-FR" sz="1800" dirty="0" smtClean="0">
              <a:solidFill>
                <a:srgbClr val="002060"/>
              </a:solidFill>
            </a:endParaRPr>
          </a:p>
          <a:p>
            <a:pPr marL="633413" lvl="2" indent="-366713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St Etienne Knights</a:t>
            </a:r>
          </a:p>
          <a:p>
            <a:pPr marL="633413" lvl="2" indent="-366713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Lyon FC Pirates 2</a:t>
            </a:r>
          </a:p>
          <a:p>
            <a:pPr marL="633413" lvl="2" indent="-366713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Tigres Grenoblois 2</a:t>
            </a:r>
          </a:p>
          <a:p>
            <a:pPr marL="633413" lvl="2" indent="-366713">
              <a:spcBef>
                <a:spcPts val="300"/>
              </a:spcBef>
              <a:buBlip>
                <a:blip r:embed="rId2"/>
              </a:buBlip>
            </a:pPr>
            <a:r>
              <a:rPr lang="fr-FR" sz="1800" dirty="0" smtClean="0">
                <a:solidFill>
                  <a:srgbClr val="002060"/>
                </a:solidFill>
              </a:rPr>
              <a:t>Dahuts &amp; Ducs</a:t>
            </a:r>
          </a:p>
          <a:p>
            <a:pPr marL="633413" marR="0" lvl="1" indent="-366713" algn="l" defTabSz="1001908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defRPr/>
            </a:pPr>
            <a:endParaRPr kumimoji="0" lang="fr-FR" sz="1600" b="0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4" name="Image 13" descr="Logo Chambery Floorball vl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406879" y="1350516"/>
            <a:ext cx="1414233" cy="1131390"/>
          </a:xfrm>
          <a:prstGeom prst="rect">
            <a:avLst/>
          </a:prstGeom>
        </p:spPr>
      </p:pic>
      <p:pic>
        <p:nvPicPr>
          <p:cNvPr id="15" name="Image 14" descr="Logo Phoenix Wasquehal.jpg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294311" y="1338566"/>
            <a:ext cx="936104" cy="1308094"/>
          </a:xfrm>
          <a:prstGeom prst="rect">
            <a:avLst/>
          </a:prstGeom>
        </p:spPr>
      </p:pic>
      <p:pic>
        <p:nvPicPr>
          <p:cNvPr id="16" name="Image 15" descr="Logo Rennes FC Panthères b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62063" y="1494532"/>
            <a:ext cx="1156130" cy="934202"/>
          </a:xfrm>
          <a:prstGeom prst="rect">
            <a:avLst/>
          </a:prstGeom>
        </p:spPr>
      </p:pic>
      <p:pic>
        <p:nvPicPr>
          <p:cNvPr id="17" name="Image 16" descr="Logo Laxou Floorball lo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16823" y="1448148"/>
            <a:ext cx="1129816" cy="1054496"/>
          </a:xfrm>
          <a:prstGeom prst="rect">
            <a:avLst/>
          </a:prstGeom>
        </p:spPr>
      </p:pic>
      <p:cxnSp>
        <p:nvCxnSpPr>
          <p:cNvPr id="19" name="Connecteur droit 18"/>
          <p:cNvCxnSpPr/>
          <p:nvPr/>
        </p:nvCxnSpPr>
        <p:spPr>
          <a:xfrm rot="5400000">
            <a:off x="7902823" y="1782564"/>
            <a:ext cx="792088" cy="3600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" name="Image 19" descr="Logo Dahuts du Lac.jpg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73231" y="1494533"/>
            <a:ext cx="978222" cy="86409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2011-2012 : Pistes de réflexion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932214" cy="5757561"/>
          </a:xfrm>
        </p:spPr>
        <p:txBody>
          <a:bodyPr>
            <a:normAutofit lnSpcReduction="10000"/>
          </a:bodyPr>
          <a:lstStyle/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Division 1 – Saison régulière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u="sng" dirty="0" smtClean="0"/>
              <a:t>Option 1 : Idem 2010-2011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Bon nombre de matchs (10/équipe) et de week-ends (5)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Possibilité de jouer tout le monde mais aussi de régionaliser certains tours (éventuellement mixés avec la D2)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u="sng" dirty="0" smtClean="0"/>
              <a:t>Option 2 : Poule unique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Formule + simple et + lisible 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7 matchs par équipe en mode simple (peu) / 14 matchs en mode aller-retour : Est-ce bien tenable (déplacements/</a:t>
            </a:r>
            <a:r>
              <a:rPr lang="fr-FR" sz="1400" dirty="0" err="1" smtClean="0"/>
              <a:t>orga</a:t>
            </a:r>
            <a:r>
              <a:rPr lang="fr-FR" sz="1400" dirty="0" smtClean="0"/>
              <a:t>) ?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Division 1 – Play-offs &amp; Relégations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Titre : Demi-finales / Finale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Relégation 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Option 1 : les 2 derniers de SR sont relégués directement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Option 2 : demi-finales de relégations en A/R sur  le samedi et le dimanche (pas de match de classement en sus)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Division 2 – Saison régulière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u="sng" dirty="0" smtClean="0"/>
              <a:t>Option 1 : 2 poules de 8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Quantité de matchs et de déplacements : cf. Option 2 de la D1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Régions très élargies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u="sng" dirty="0" smtClean="0"/>
              <a:t>Option 2 : 4 poules de 4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2, 3 ou 4 matchs contre chaque adversaire de la poule en phase 1, soit 6, 9 ou 12 matchs / équipe</a:t>
            </a:r>
          </a:p>
          <a:p>
            <a:pPr marL="973323" lvl="2" indent="-169863">
              <a:spcBef>
                <a:spcPts val="300"/>
              </a:spcBef>
            </a:pPr>
            <a:r>
              <a:rPr lang="fr-FR" sz="1400" dirty="0" smtClean="0"/>
              <a:t>Les 2 premiers de chaque poule qualifiés pour Phase 2 avec deux nouveaux groupes de 4. Chacun conserve les résultats de la phase 1 et joue 2 matchs contre les équipes d’une autre poule.</a:t>
            </a:r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Division 2 – Play-offs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Demi-finales / Finale avec les 2 premiers de chaque groupe. Les 2 vainqueurs des DF promus.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52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2011-2012 : Une nouvelle organisation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6691854" cy="5757561"/>
          </a:xfrm>
        </p:spPr>
        <p:txBody>
          <a:bodyPr>
            <a:normAutofit fontScale="92500" lnSpcReduction="10000"/>
          </a:bodyPr>
          <a:lstStyle/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Une compétition grandissante qui devient complexe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Plus de participants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Plus de matchs et de week-ends à organiser</a:t>
            </a:r>
          </a:p>
          <a:p>
            <a:pPr marL="534988" lvl="1" indent="-169863">
              <a:spcBef>
                <a:spcPts val="300"/>
              </a:spcBef>
            </a:pPr>
            <a:endParaRPr lang="fr-FR" sz="1300" dirty="0" smtClean="0"/>
          </a:p>
          <a:p>
            <a:pPr marL="357188" lvl="1" indent="-357188">
              <a:spcBef>
                <a:spcPts val="300"/>
              </a:spcBef>
              <a:buBlip>
                <a:blip r:embed="rId2"/>
              </a:buBlip>
            </a:pPr>
            <a:r>
              <a:rPr lang="fr-FR" sz="2000" b="1" dirty="0" smtClean="0"/>
              <a:t>Toujours des contraintes et des disparités entre les clubs</a:t>
            </a:r>
            <a:endParaRPr lang="fr-FR" sz="1800" b="1" dirty="0" smtClean="0"/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Situation géographique / Distances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Budgets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Capacité d’accueil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Attentes / Préférences</a:t>
            </a:r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534988" lvl="1" indent="-169863">
              <a:spcBef>
                <a:spcPts val="300"/>
              </a:spcBef>
            </a:pPr>
            <a:endParaRPr lang="fr-FR" sz="3000" dirty="0" smtClean="0"/>
          </a:p>
          <a:p>
            <a:pPr marL="534988" lvl="1" indent="-169863">
              <a:spcBef>
                <a:spcPts val="300"/>
              </a:spcBef>
            </a:pPr>
            <a:endParaRPr lang="fr-FR" sz="1600" dirty="0" smtClean="0"/>
          </a:p>
          <a:p>
            <a:pPr marL="534988" lvl="1" indent="-169863">
              <a:spcBef>
                <a:spcPts val="300"/>
              </a:spcBef>
            </a:pPr>
            <a:endParaRPr lang="fr-FR" sz="1900" dirty="0" smtClean="0"/>
          </a:p>
          <a:p>
            <a:pPr marL="365125" indent="-365125">
              <a:spcBef>
                <a:spcPts val="300"/>
              </a:spcBef>
            </a:pPr>
            <a:r>
              <a:rPr lang="fr-FR" sz="2000" b="1" dirty="0" smtClean="0"/>
              <a:t>Un staff d’organisation à étoffer immédiatement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2 personnes pour la coordination générale et la D1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2 personnes par poule régionale en D2</a:t>
            </a:r>
          </a:p>
          <a:p>
            <a:pPr marL="534988" lvl="1" indent="-169863">
              <a:spcBef>
                <a:spcPts val="300"/>
              </a:spcBef>
            </a:pPr>
            <a:endParaRPr lang="fr-FR" sz="1300" dirty="0" smtClean="0"/>
          </a:p>
          <a:p>
            <a:pPr marL="365125" indent="-365125">
              <a:spcBef>
                <a:spcPts val="300"/>
              </a:spcBef>
            </a:pPr>
            <a:r>
              <a:rPr lang="fr-FR" sz="2000" b="1" dirty="0" smtClean="0"/>
              <a:t>Des responsabilités importantes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Définition et suivi du calendrier de saison régulière : dates, lieux, programme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Coordination de l’organisation des tours avec les clubs d’accueil : horaires, arbitres, couleurs de maillot…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53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7" name="Rectangle 6"/>
          <p:cNvSpPr/>
          <p:nvPr/>
        </p:nvSpPr>
        <p:spPr>
          <a:xfrm>
            <a:off x="341983" y="3438748"/>
            <a:ext cx="6408712" cy="86409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/>
            <a:r>
              <a:rPr lang="fr-FR" sz="2800" b="1" dirty="0" smtClean="0">
                <a:solidFill>
                  <a:srgbClr val="002060"/>
                </a:solidFill>
              </a:rPr>
              <a:t>La coordination générale ne peut plus reposer sur une seule personne</a:t>
            </a:r>
          </a:p>
        </p:txBody>
      </p:sp>
      <p:pic>
        <p:nvPicPr>
          <p:cNvPr id="8" name="Image 7" descr="CSC_0020 - copie.jpg"/>
          <p:cNvPicPr>
            <a:picLocks noChangeAspect="1"/>
          </p:cNvPicPr>
          <p:nvPr/>
        </p:nvPicPr>
        <p:blipFill>
          <a:blip r:embed="rId3" cstate="print"/>
          <a:srcRect l="9773" r="7764"/>
          <a:stretch>
            <a:fillRect/>
          </a:stretch>
        </p:blipFill>
        <p:spPr>
          <a:xfrm>
            <a:off x="7246330" y="1123475"/>
            <a:ext cx="2917847" cy="51955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1782143" y="1992614"/>
            <a:ext cx="7272808" cy="1878182"/>
          </a:xfrm>
        </p:spPr>
        <p:txBody>
          <a:bodyPr>
            <a:noAutofit/>
          </a:bodyPr>
          <a:lstStyle/>
          <a:p>
            <a:r>
              <a:rPr lang="fr-FR" sz="6600" dirty="0" smtClean="0"/>
              <a:t>Annexe</a:t>
            </a:r>
            <a:endParaRPr lang="fr-FR" sz="6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Composition actuelle des Commissions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55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l="37061" t="29295" r="22777" b="13060"/>
          <a:stretch>
            <a:fillRect/>
          </a:stretch>
        </p:blipFill>
        <p:spPr bwMode="auto">
          <a:xfrm>
            <a:off x="197967" y="1134492"/>
            <a:ext cx="4896544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 l="37000" t="29200" r="23429" b="7486"/>
          <a:stretch>
            <a:fillRect/>
          </a:stretch>
        </p:blipFill>
        <p:spPr bwMode="auto">
          <a:xfrm>
            <a:off x="5310535" y="1134492"/>
            <a:ext cx="4824536" cy="48245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Grile</a:t>
            </a:r>
            <a:r>
              <a:rPr lang="fr-FR" dirty="0" smtClean="0"/>
              <a:t> d’évaluation d’arbitrage</a:t>
            </a:r>
            <a:endParaRPr lang="fr-FR" dirty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56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grpSp>
        <p:nvGrpSpPr>
          <p:cNvPr id="9" name="Groupe 8"/>
          <p:cNvGrpSpPr/>
          <p:nvPr/>
        </p:nvGrpSpPr>
        <p:grpSpPr>
          <a:xfrm>
            <a:off x="2718247" y="918468"/>
            <a:ext cx="4212468" cy="6048672"/>
            <a:chOff x="2718247" y="918468"/>
            <a:chExt cx="4212468" cy="6048672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32926" t="24338" r="21006" b="11403"/>
            <a:stretch>
              <a:fillRect/>
            </a:stretch>
          </p:blipFill>
          <p:spPr bwMode="auto">
            <a:xfrm>
              <a:off x="2718247" y="918468"/>
              <a:ext cx="4212468" cy="3672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 l="32920" t="45112" r="21269" b="14888"/>
            <a:stretch>
              <a:fillRect/>
            </a:stretch>
          </p:blipFill>
          <p:spPr bwMode="auto">
            <a:xfrm>
              <a:off x="2718247" y="4680519"/>
              <a:ext cx="4190154" cy="22866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e 53"/>
          <p:cNvGrpSpPr/>
          <p:nvPr/>
        </p:nvGrpSpPr>
        <p:grpSpPr>
          <a:xfrm>
            <a:off x="6678687" y="918468"/>
            <a:ext cx="3463223" cy="4187077"/>
            <a:chOff x="6678687" y="918468"/>
            <a:chExt cx="3463223" cy="4187077"/>
          </a:xfrm>
        </p:grpSpPr>
        <p:pic>
          <p:nvPicPr>
            <p:cNvPr id="34" name="Picture 6" descr="Carte des départements de France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duotone>
                <a:schemeClr val="accent1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auto">
            <a:xfrm>
              <a:off x="6678687" y="977903"/>
              <a:ext cx="3433800" cy="4127642"/>
            </a:xfrm>
            <a:prstGeom prst="rect">
              <a:avLst/>
            </a:prstGeom>
            <a:noFill/>
          </p:spPr>
        </p:pic>
        <p:pic>
          <p:nvPicPr>
            <p:cNvPr id="35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498376" y="918609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6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615774" y="1037197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7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80977" y="1274374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8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676576" y="1570856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9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439665" y="1748729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0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41787" y="2400976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1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439667" y="2163789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437556" y="2400966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4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967961" y="3053202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5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144069" y="2934625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6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292081" y="3168410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7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733175" y="3883323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8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320169" y="3883323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9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496256" y="2875320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" name="Rectangle 50"/>
            <p:cNvSpPr/>
            <p:nvPr/>
          </p:nvSpPr>
          <p:spPr bwMode="auto">
            <a:xfrm>
              <a:off x="9438575" y="918468"/>
              <a:ext cx="703335" cy="65121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fr-FR"/>
            </a:p>
          </p:txBody>
        </p:sp>
        <p:pic>
          <p:nvPicPr>
            <p:cNvPr id="52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475460" y="2078489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5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36372" y="1046322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6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306064" y="3021961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7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9693941" y="1987102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8" name="Ellipse 57"/>
            <p:cNvSpPr/>
            <p:nvPr/>
          </p:nvSpPr>
          <p:spPr>
            <a:xfrm>
              <a:off x="8239403" y="3868664"/>
              <a:ext cx="193938" cy="18815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9" name="Ellipse 58"/>
            <p:cNvSpPr/>
            <p:nvPr/>
          </p:nvSpPr>
          <p:spPr>
            <a:xfrm>
              <a:off x="8530311" y="3492352"/>
              <a:ext cx="193938" cy="18815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0" name="Ellipse 59"/>
            <p:cNvSpPr/>
            <p:nvPr/>
          </p:nvSpPr>
          <p:spPr>
            <a:xfrm>
              <a:off x="9403033" y="1893024"/>
              <a:ext cx="193938" cy="188156"/>
            </a:xfrm>
            <a:prstGeom prst="ellipse">
              <a:avLst/>
            </a:prstGeom>
            <a:solidFill>
              <a:schemeClr val="tx2">
                <a:lumMod val="20000"/>
                <a:lumOff val="80000"/>
              </a:schemeClr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pic>
          <p:nvPicPr>
            <p:cNvPr id="50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406879" y="1854572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53" name="Picture 17" descr="http://upload.wikimedia.org/wikipedia/commons/thumb/8/82/Floorball_ball_cropped.jpg/180px-Floorball_ball_cropped.jpg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8334871" y="1710556"/>
              <a:ext cx="293488" cy="29646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dynamisme de nos clubs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1053261"/>
            <a:ext cx="6403822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20 clubs officiellement affiliés à ce jour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Dont Rennes, Chambéry et Wasquehal (Nancy la saison prochaine)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Des velléités de création qui aboutissent encore trop rarement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Pratique occasionnelle en milieu scolaire ou associatif mal cernée et non convertie </a:t>
            </a:r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Les clubs sont aujourd’hui le moteur principal de la croissance du floorball par leur capacité à surmonter les nombreux freins institutionnels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Davantage d’interactions et d’implication collective sont cependant nécessaires pour y arriver</a:t>
            </a:r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500 licenciés en 2010-2011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b="1" dirty="0" smtClean="0"/>
              <a:t>+ 27% vs 2009-2010 !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64 femmes soit 12,8% vs 45 (11,4%) en 2009-2010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107 jeunes U18 (21,4%) : encourageant mais concentré sur 5 clubs</a:t>
            </a:r>
          </a:p>
          <a:p>
            <a:pPr marL="534988" lvl="1" indent="-169863">
              <a:spcBef>
                <a:spcPts val="300"/>
              </a:spcBef>
            </a:pPr>
            <a:r>
              <a:rPr lang="fr-FR" sz="1600" dirty="0" smtClean="0"/>
              <a:t>Certains clubs refusent du monde : un comble !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6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12" name="Rectangle 11"/>
          <p:cNvSpPr/>
          <p:nvPr/>
        </p:nvSpPr>
        <p:spPr>
          <a:xfrm>
            <a:off x="1134071" y="5670996"/>
            <a:ext cx="8136904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>
              <a:buNone/>
            </a:pPr>
            <a:r>
              <a:rPr lang="fr-FR" sz="2800" b="1" dirty="0" smtClean="0">
                <a:solidFill>
                  <a:srgbClr val="002060"/>
                </a:solidFill>
              </a:rPr>
              <a:t>Croissance encourageante, bien que lente, nombreux freins et faible visibilité.</a:t>
            </a:r>
          </a:p>
        </p:txBody>
      </p:sp>
      <p:sp>
        <p:nvSpPr>
          <p:cNvPr id="63" name="Rectangle 62"/>
          <p:cNvSpPr/>
          <p:nvPr/>
        </p:nvSpPr>
        <p:spPr>
          <a:xfrm>
            <a:off x="6966719" y="4662884"/>
            <a:ext cx="2736304" cy="5760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2" name="Image 61" descr="Logo Chambery Floorball vl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758807" y="4734892"/>
            <a:ext cx="956400" cy="765122"/>
          </a:xfrm>
          <a:prstGeom prst="rect">
            <a:avLst/>
          </a:prstGeom>
        </p:spPr>
      </p:pic>
      <p:pic>
        <p:nvPicPr>
          <p:cNvPr id="66" name="Image 65" descr="Logo Phoenix Wasquehal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839011" y="4734892"/>
            <a:ext cx="575980" cy="804863"/>
          </a:xfrm>
          <a:prstGeom prst="rect">
            <a:avLst/>
          </a:prstGeom>
        </p:spPr>
      </p:pic>
      <p:pic>
        <p:nvPicPr>
          <p:cNvPr id="67" name="Image 66" descr="Logo Rennes FC Panthères b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94711" y="4873538"/>
            <a:ext cx="719559" cy="581434"/>
          </a:xfrm>
          <a:prstGeom prst="rect">
            <a:avLst/>
          </a:prstGeom>
        </p:spPr>
      </p:pic>
      <p:pic>
        <p:nvPicPr>
          <p:cNvPr id="42" name="Image 41" descr="Logo Laxou Floorball lo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562412" y="4853283"/>
            <a:ext cx="644667" cy="6016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 travail accompli au niveau de la FFFL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993555"/>
            <a:ext cx="9572174" cy="5757561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600"/>
              </a:spcBef>
            </a:pPr>
            <a:r>
              <a:rPr lang="fr-FR" sz="2000" b="1" dirty="0" smtClean="0"/>
              <a:t>Une structure conforme à n’importe quelle fédération sportive</a:t>
            </a:r>
          </a:p>
          <a:p>
            <a:pPr marL="795522" lvl="1" indent="-357188">
              <a:spcBef>
                <a:spcPts val="600"/>
              </a:spcBef>
            </a:pPr>
            <a:r>
              <a:rPr lang="fr-FR" sz="1600" dirty="0" smtClean="0"/>
              <a:t>AG, direction, commissions</a:t>
            </a:r>
          </a:p>
          <a:p>
            <a:pPr marL="795522" lvl="1" indent="-357188">
              <a:spcBef>
                <a:spcPts val="600"/>
              </a:spcBef>
            </a:pPr>
            <a:r>
              <a:rPr lang="fr-FR" sz="1600" dirty="0" smtClean="0"/>
              <a:t>Textes officiels, dépôt INPI, gestion des licences…</a:t>
            </a:r>
          </a:p>
          <a:p>
            <a:pPr marL="354013" indent="-354013">
              <a:spcBef>
                <a:spcPts val="600"/>
              </a:spcBef>
            </a:pPr>
            <a:r>
              <a:rPr lang="fr-FR" sz="2000" b="1" dirty="0" smtClean="0"/>
              <a:t>Des finances et une gestion comptable saines</a:t>
            </a:r>
          </a:p>
          <a:p>
            <a:pPr marL="354013" indent="-354013">
              <a:spcBef>
                <a:spcPts val="600"/>
              </a:spcBef>
            </a:pPr>
            <a:r>
              <a:rPr lang="fr-FR" sz="2000" b="1" dirty="0" smtClean="0"/>
              <a:t>Des recherches de fonds malheureusement infructueuses</a:t>
            </a:r>
          </a:p>
          <a:p>
            <a:pPr marL="354013" indent="-354013">
              <a:spcBef>
                <a:spcPts val="600"/>
              </a:spcBef>
            </a:pPr>
            <a:r>
              <a:rPr lang="fr-FR" sz="2000" b="1" dirty="0" smtClean="0"/>
              <a:t>Un lobbying actif qui nous fait connaître</a:t>
            </a:r>
          </a:p>
          <a:p>
            <a:pPr marL="354013" indent="-354013">
              <a:spcBef>
                <a:spcPts val="600"/>
              </a:spcBef>
            </a:pPr>
            <a:r>
              <a:rPr lang="fr-FR" sz="2000" b="1" dirty="0" smtClean="0"/>
              <a:t>Un site web mieux alimenté et une présence Facebook</a:t>
            </a:r>
          </a:p>
          <a:p>
            <a:pPr marL="354013" indent="-354013">
              <a:spcBef>
                <a:spcPts val="600"/>
              </a:spcBef>
            </a:pPr>
            <a:r>
              <a:rPr lang="fr-FR" sz="2000" b="1" dirty="0" smtClean="0"/>
              <a:t>La progression de l’arbitrage</a:t>
            </a:r>
          </a:p>
          <a:p>
            <a:pPr marL="354013" indent="-354013">
              <a:spcBef>
                <a:spcPts val="600"/>
              </a:spcBef>
            </a:pPr>
            <a:r>
              <a:rPr lang="fr-FR" sz="2000" b="1" dirty="0" smtClean="0"/>
              <a:t>Une Commission féminine qui agit</a:t>
            </a:r>
          </a:p>
          <a:p>
            <a:pPr marL="354013" indent="-354013">
              <a:spcBef>
                <a:spcPts val="600"/>
              </a:spcBef>
            </a:pPr>
            <a:r>
              <a:rPr lang="fr-FR" sz="2000" b="1" dirty="0" smtClean="0"/>
              <a:t>Un beau championnat à deux divisions</a:t>
            </a:r>
          </a:p>
          <a:p>
            <a:pPr marL="354013" indent="-354013">
              <a:spcBef>
                <a:spcPts val="600"/>
              </a:spcBef>
            </a:pPr>
            <a:r>
              <a:rPr lang="fr-FR" sz="2000" b="1" dirty="0" smtClean="0"/>
              <a:t>Le renouveau de la Sélection masculine senior</a:t>
            </a:r>
          </a:p>
          <a:p>
            <a:pPr marL="354013" indent="-354013">
              <a:spcBef>
                <a:spcPts val="600"/>
              </a:spcBef>
            </a:pPr>
            <a:r>
              <a:rPr lang="fr-FR" sz="2000" b="1" dirty="0" smtClean="0"/>
              <a:t>Une amorce de travail sur la formation</a:t>
            </a:r>
          </a:p>
          <a:p>
            <a:pPr marL="365125" indent="-365125">
              <a:spcBef>
                <a:spcPts val="600"/>
              </a:spcBef>
            </a:pPr>
            <a:endParaRPr lang="fr-FR" sz="2000" b="1" dirty="0" smtClean="0"/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7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12" name="Rectangle 11"/>
          <p:cNvSpPr/>
          <p:nvPr/>
        </p:nvSpPr>
        <p:spPr>
          <a:xfrm>
            <a:off x="1350095" y="5670996"/>
            <a:ext cx="8136904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>
              <a:buNone/>
            </a:pPr>
            <a:r>
              <a:rPr lang="fr-FR" sz="2800" b="1" dirty="0" smtClean="0">
                <a:solidFill>
                  <a:srgbClr val="002060"/>
                </a:solidFill>
              </a:rPr>
              <a:t>Des bases saines mais 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Les défis collectifs à relever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02857" y="2286620"/>
            <a:ext cx="9572174" cy="4464496"/>
          </a:xfrm>
        </p:spPr>
        <p:txBody>
          <a:bodyPr>
            <a:normAutofit/>
          </a:bodyPr>
          <a:lstStyle/>
          <a:p>
            <a:pPr marL="357188" indent="-357188">
              <a:spcBef>
                <a:spcPts val="300"/>
              </a:spcBef>
            </a:pPr>
            <a:r>
              <a:rPr lang="fr-FR" sz="2000" b="1" dirty="0" smtClean="0"/>
              <a:t>Poursuivre le travail sur l’arbitrage</a:t>
            </a:r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Consolider et accroître le développement féminin</a:t>
            </a:r>
          </a:p>
          <a:p>
            <a:pPr marL="354013" indent="-354013">
              <a:spcBef>
                <a:spcPts val="300"/>
              </a:spcBef>
            </a:pPr>
            <a:r>
              <a:rPr lang="fr-FR" sz="2000" b="1" dirty="0" smtClean="0"/>
              <a:t>Assurer une participation efficace et constructive aux Championnats du Monde 2012</a:t>
            </a:r>
          </a:p>
          <a:p>
            <a:pPr marL="354013" indent="-354013">
              <a:spcBef>
                <a:spcPts val="300"/>
              </a:spcBef>
            </a:pPr>
            <a:endParaRPr lang="fr-FR" sz="1400" b="1" dirty="0" smtClean="0"/>
          </a:p>
          <a:p>
            <a:pPr marL="354013" indent="-354013">
              <a:spcBef>
                <a:spcPts val="300"/>
              </a:spcBef>
            </a:pPr>
            <a:r>
              <a:rPr lang="fr-FR" sz="2400" b="1" dirty="0" smtClean="0"/>
              <a:t>Intensifier le travail de communication</a:t>
            </a:r>
          </a:p>
          <a:p>
            <a:pPr marL="354013" indent="-354013">
              <a:spcBef>
                <a:spcPts val="300"/>
              </a:spcBef>
            </a:pPr>
            <a:r>
              <a:rPr lang="fr-FR" sz="2400" b="1" dirty="0" smtClean="0"/>
              <a:t>Un championnat de plus en plus complexe à organiser</a:t>
            </a:r>
          </a:p>
          <a:p>
            <a:pPr marL="354013" indent="-354013">
              <a:spcBef>
                <a:spcPts val="300"/>
              </a:spcBef>
            </a:pPr>
            <a:endParaRPr lang="fr-FR" sz="1400" b="1" dirty="0" smtClean="0"/>
          </a:p>
          <a:p>
            <a:pPr marL="354013" indent="-354013">
              <a:spcBef>
                <a:spcPts val="300"/>
              </a:spcBef>
            </a:pPr>
            <a:r>
              <a:rPr lang="fr-FR" sz="3200" b="1" dirty="0" smtClean="0"/>
              <a:t>Activer un véritable plan de formation</a:t>
            </a:r>
          </a:p>
          <a:p>
            <a:pPr marL="354013" indent="-354013">
              <a:spcBef>
                <a:spcPts val="300"/>
              </a:spcBef>
            </a:pPr>
            <a:r>
              <a:rPr lang="fr-FR" sz="3200" b="1" dirty="0" smtClean="0"/>
              <a:t>Mettre en œuvre un plan de développement auprès des jeunes, qui constitue la lacune principale de notre organisation</a:t>
            </a:r>
          </a:p>
        </p:txBody>
      </p:sp>
      <p:sp>
        <p:nvSpPr>
          <p:cNvPr id="10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9787210" y="6737326"/>
            <a:ext cx="505716" cy="373830"/>
          </a:xfrm>
        </p:spPr>
        <p:txBody>
          <a:bodyPr/>
          <a:lstStyle/>
          <a:p>
            <a:fld id="{3CD90A1A-071C-4DC7-B3BF-CAABBB399D29}" type="slidenum">
              <a:rPr lang="fr-FR" smtClean="0"/>
              <a:pPr/>
              <a:t>8</a:t>
            </a:fld>
            <a:endParaRPr lang="fr-FR" dirty="0"/>
          </a:p>
        </p:txBody>
      </p:sp>
      <p:sp>
        <p:nvSpPr>
          <p:cNvPr id="11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413992" y="6737325"/>
            <a:ext cx="1584176" cy="351120"/>
          </a:xfrm>
        </p:spPr>
        <p:txBody>
          <a:bodyPr/>
          <a:lstStyle>
            <a:lvl1pPr algn="l">
              <a:defRPr sz="1200" b="1">
                <a:solidFill>
                  <a:srgbClr val="002060"/>
                </a:solidFill>
              </a:defRPr>
            </a:lvl1pPr>
          </a:lstStyle>
          <a:p>
            <a:r>
              <a:rPr lang="fr-FR" sz="1000" dirty="0" smtClean="0"/>
              <a:t>www.francefloorball.com</a:t>
            </a:r>
            <a:endParaRPr lang="fr-FR" sz="1000" dirty="0"/>
          </a:p>
        </p:txBody>
      </p:sp>
      <p:sp>
        <p:nvSpPr>
          <p:cNvPr id="12" name="Rectangle 11"/>
          <p:cNvSpPr/>
          <p:nvPr/>
        </p:nvSpPr>
        <p:spPr>
          <a:xfrm>
            <a:off x="1062063" y="1062484"/>
            <a:ext cx="8136904" cy="100811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54013" indent="-354013" algn="ctr">
              <a:buNone/>
            </a:pPr>
            <a:r>
              <a:rPr lang="fr-FR" sz="2800" b="1" dirty="0" smtClean="0">
                <a:solidFill>
                  <a:srgbClr val="002060"/>
                </a:solidFill>
              </a:rPr>
              <a:t>… pour accélérer et assurer l’avenir, nous devons nous mobiliser bien davantage au niveau fédéral.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2646239" y="1560566"/>
            <a:ext cx="4392488" cy="1590150"/>
          </a:xfrm>
        </p:spPr>
        <p:txBody>
          <a:bodyPr>
            <a:noAutofit/>
          </a:bodyPr>
          <a:lstStyle/>
          <a:p>
            <a:r>
              <a:rPr lang="fr-FR" sz="6600" dirty="0" smtClean="0"/>
              <a:t>Finances</a:t>
            </a:r>
            <a:endParaRPr lang="fr-FR" sz="6600" dirty="0"/>
          </a:p>
        </p:txBody>
      </p:sp>
      <p:sp>
        <p:nvSpPr>
          <p:cNvPr id="4" name="Rectangle 3"/>
          <p:cNvSpPr/>
          <p:nvPr/>
        </p:nvSpPr>
        <p:spPr>
          <a:xfrm rot="21226420">
            <a:off x="1116025" y="849026"/>
            <a:ext cx="2156604" cy="2440270"/>
          </a:xfrm>
          <a:prstGeom prst="rect">
            <a:avLst/>
          </a:prstGeom>
          <a:noFill/>
        </p:spPr>
        <p:txBody>
          <a:bodyPr wrap="square" lIns="100191" tIns="50095" rIns="100191" bIns="50095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fr-FR" sz="15200" b="1" cap="all" dirty="0" smtClean="0">
                <a:ln w="9000" cmpd="sng">
                  <a:solidFill>
                    <a:srgbClr val="002060"/>
                  </a:solidFill>
                  <a:prstDash val="solid"/>
                </a:ln>
                <a:solidFill>
                  <a:srgbClr val="002060"/>
                </a:solidFill>
                <a:effectLst>
                  <a:reflection blurRad="12700" stA="28000" endPos="45000" dist="1000" dir="5400000" sy="-100000" algn="bl" rotWithShape="0"/>
                </a:effectLst>
                <a:latin typeface="+mn-lt"/>
                <a:cs typeface="+mn-cs"/>
              </a:rPr>
              <a:t>2.</a:t>
            </a:r>
            <a:endParaRPr lang="fr-FR" sz="15200" b="1" cap="all" dirty="0">
              <a:ln w="9000" cmpd="sng">
                <a:solidFill>
                  <a:srgbClr val="002060"/>
                </a:solidFill>
                <a:prstDash val="solid"/>
              </a:ln>
              <a:solidFill>
                <a:srgbClr val="002060"/>
              </a:solidFill>
              <a:effectLst>
                <a:reflection blurRad="12700" stA="28000" endPos="45000" dist="1000" dir="5400000" sy="-100000" algn="bl" rotWithShape="0"/>
              </a:effectLst>
              <a:latin typeface="+mn-lt"/>
              <a:cs typeface="+mn-cs"/>
            </a:endParaRPr>
          </a:p>
        </p:txBody>
      </p:sp>
      <p:sp>
        <p:nvSpPr>
          <p:cNvPr id="8" name="Titre 1"/>
          <p:cNvSpPr txBox="1">
            <a:spLocks/>
          </p:cNvSpPr>
          <p:nvPr/>
        </p:nvSpPr>
        <p:spPr>
          <a:xfrm>
            <a:off x="2646239" y="4086820"/>
            <a:ext cx="7128792" cy="2520280"/>
          </a:xfrm>
          <a:prstGeom prst="rect">
            <a:avLst/>
          </a:prstGeom>
        </p:spPr>
        <p:txBody>
          <a:bodyPr anchor="t"/>
          <a:lstStyle/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Compte de Résultat 2010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Compte de Résultat analytique 2010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Bilan 2010</a:t>
            </a:r>
          </a:p>
          <a:p>
            <a:pPr marL="365125" indent="-365125">
              <a:spcBef>
                <a:spcPct val="0"/>
              </a:spcBef>
              <a:buFont typeface="Arial" pitchFamily="34" charset="0"/>
              <a:buChar char="•"/>
              <a:defRPr/>
            </a:pPr>
            <a:r>
              <a:rPr lang="fr-FR" sz="3200" b="1" i="1" dirty="0" smtClean="0">
                <a:solidFill>
                  <a:srgbClr val="002060"/>
                </a:solidFill>
                <a:ea typeface="+mj-ea"/>
                <a:cs typeface="+mj-cs"/>
              </a:rPr>
              <a:t>Prévisionnel 2011</a:t>
            </a:r>
          </a:p>
          <a:p>
            <a:pPr marL="365125" marR="0" lvl="0" indent="-365125" defTabSz="10019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fr-FR" sz="32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+mn-lt"/>
                <a:ea typeface="+mj-ea"/>
                <a:cs typeface="+mj-cs"/>
              </a:rPr>
              <a:t>Approbation des comptes</a:t>
            </a:r>
            <a:endParaRPr lang="fr-FR" sz="3200" b="1" i="1" dirty="0" smtClean="0">
              <a:solidFill>
                <a:srgbClr val="002060"/>
              </a:solidFill>
              <a:ea typeface="+mj-ea"/>
              <a:cs typeface="+mj-cs"/>
            </a:endParaRPr>
          </a:p>
          <a:p>
            <a:pPr marL="365125" marR="0" lvl="0" indent="-365125" defTabSz="1001908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fr-FR" sz="3200" b="0" i="1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+mn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3806</Words>
  <Application>Microsoft Office PowerPoint</Application>
  <PresentationFormat>Personnalisé</PresentationFormat>
  <Paragraphs>1078</Paragraphs>
  <Slides>56</Slides>
  <Notes>0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56</vt:i4>
      </vt:variant>
    </vt:vector>
  </HeadingPairs>
  <TitlesOfParts>
    <vt:vector size="57" baseType="lpstr">
      <vt:lpstr>Thème Office</vt:lpstr>
      <vt:lpstr>Diapositive 1</vt:lpstr>
      <vt:lpstr>Agenda</vt:lpstr>
      <vt:lpstr>Bilan général et perspectives</vt:lpstr>
      <vt:lpstr>Contexte international</vt:lpstr>
      <vt:lpstr>Reconnaissance nationale</vt:lpstr>
      <vt:lpstr>Le dynamisme de nos clubs</vt:lpstr>
      <vt:lpstr>Le travail accompli au niveau de la FFFL</vt:lpstr>
      <vt:lpstr>Les défis collectifs à relever</vt:lpstr>
      <vt:lpstr>Finances</vt:lpstr>
      <vt:lpstr>Compte de Résultat 2010</vt:lpstr>
      <vt:lpstr>Compte de Résultat Analytique 2010</vt:lpstr>
      <vt:lpstr>Bilan 2010</vt:lpstr>
      <vt:lpstr>Compte de Résultat Prévisionnel 2011 (Analytique)</vt:lpstr>
      <vt:lpstr>Approbation des comptes</vt:lpstr>
      <vt:lpstr>Administration &amp; Elections</vt:lpstr>
      <vt:lpstr>Affiliations, licences et cotisations</vt:lpstr>
      <vt:lpstr>Comité Directeur &amp; Commissions</vt:lpstr>
      <vt:lpstr>Elections du Comité Directeur et du Président</vt:lpstr>
      <vt:lpstr>Marketing &amp; Communication</vt:lpstr>
      <vt:lpstr>Le sponsoring</vt:lpstr>
      <vt:lpstr>Site Internet &amp; Page Facebook</vt:lpstr>
      <vt:lpstr>Relations Presse</vt:lpstr>
      <vt:lpstr>Arbitrage</vt:lpstr>
      <vt:lpstr>Bilan d’activité de la Commission</vt:lpstr>
      <vt:lpstr>Evaluation de l’arbitrage en France</vt:lpstr>
      <vt:lpstr>Objectifs</vt:lpstr>
      <vt:lpstr>Pause Déjeuner 1h</vt:lpstr>
      <vt:lpstr>Pause déjeuner</vt:lpstr>
      <vt:lpstr>Sélection Nationale</vt:lpstr>
      <vt:lpstr>Le point sur le Cycle 2012</vt:lpstr>
      <vt:lpstr>Le point sur le Cycle 2012</vt:lpstr>
      <vt:lpstr>Le point sur le Cycle 2012</vt:lpstr>
      <vt:lpstr>Le point sur le Cycle 2012</vt:lpstr>
      <vt:lpstr>Qualifications pour le Mondial 2012</vt:lpstr>
      <vt:lpstr>Bilan de la Commission des Sélections</vt:lpstr>
      <vt:lpstr>Floorball Féminin</vt:lpstr>
      <vt:lpstr>La Commission actuelle</vt:lpstr>
      <vt:lpstr>Les Chiffres</vt:lpstr>
      <vt:lpstr>Projet 2011-2012</vt:lpstr>
      <vt:lpstr>Projet 2011-2012</vt:lpstr>
      <vt:lpstr>Formation</vt:lpstr>
      <vt:lpstr>La formation dans le domaine sportif</vt:lpstr>
      <vt:lpstr>Le projet de Brevet Fédéral 1</vt:lpstr>
      <vt:lpstr>La formation externe</vt:lpstr>
      <vt:lpstr>Jeunes</vt:lpstr>
      <vt:lpstr>Bilan d’activité</vt:lpstr>
      <vt:lpstr>Et maintenant ?</vt:lpstr>
      <vt:lpstr>Championnat</vt:lpstr>
      <vt:lpstr>2010-2011 : Bilan sportif</vt:lpstr>
      <vt:lpstr>2010-2011 : Bilan d’organisation</vt:lpstr>
      <vt:lpstr>2011-2012 : Les équipes inscrites</vt:lpstr>
      <vt:lpstr>2011-2012 : Pistes de réflexion</vt:lpstr>
      <vt:lpstr>2011-2012 : Une nouvelle organisation</vt:lpstr>
      <vt:lpstr>Annexe</vt:lpstr>
      <vt:lpstr>Composition actuelle des Commissions</vt:lpstr>
      <vt:lpstr>Grile d’évaluation d’arbitrage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Jerome</dc:creator>
  <cp:lastModifiedBy>Jerome</cp:lastModifiedBy>
  <cp:revision>493</cp:revision>
  <dcterms:created xsi:type="dcterms:W3CDTF">2010-10-13T15:30:47Z</dcterms:created>
  <dcterms:modified xsi:type="dcterms:W3CDTF">2011-06-22T11:03:48Z</dcterms:modified>
</cp:coreProperties>
</file>